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aleway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regular.fntdata"/><Relationship Id="rId14" Type="http://schemas.openxmlformats.org/officeDocument/2006/relationships/slide" Target="slides/slide9.xml"/><Relationship Id="rId17" Type="http://schemas.openxmlformats.org/officeDocument/2006/relationships/font" Target="fonts/Raleway-italic.fntdata"/><Relationship Id="rId16" Type="http://schemas.openxmlformats.org/officeDocument/2006/relationships/font" Target="fonts/Ralew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Ralew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c2c5b100f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c2c5b100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f3e5f0dcd3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f3e5f0dcd3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f3e5f0dcd3_0_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f3e5f0dcd3_0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f3e5f0dcd3_0_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f3e5f0dcd3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f3e5f0dcd3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f3e5f0dcd3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f3e5f0dcd3_0_3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f3e5f0dcd3_0_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f3e5f0dcd3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1f3e5f0dcd3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f3e5f0dcd3_0_3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f3e5f0dcd3_0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Actividad de descomposición de mapas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311700" y="34154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Socionomía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0318" y="0"/>
            <a:ext cx="4063356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/>
          <p:nvPr/>
        </p:nvSpPr>
        <p:spPr>
          <a:xfrm>
            <a:off x="6753275" y="1393325"/>
            <a:ext cx="2230800" cy="843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Lato"/>
                <a:ea typeface="Lato"/>
                <a:cs typeface="Lato"/>
                <a:sym typeface="Lato"/>
              </a:rPr>
              <a:t>¿Cómo se calculaba el área de las regiones en la </a:t>
            </a:r>
            <a:r>
              <a:rPr lang="es">
                <a:latin typeface="Lato"/>
                <a:ea typeface="Lato"/>
                <a:cs typeface="Lato"/>
                <a:sym typeface="Lato"/>
              </a:rPr>
              <a:t>antigüedad</a:t>
            </a:r>
            <a:r>
              <a:rPr lang="es">
                <a:latin typeface="Lato"/>
                <a:ea typeface="Lato"/>
                <a:cs typeface="Lato"/>
                <a:sym typeface="Lato"/>
              </a:rPr>
              <a:t>? 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63850" y="6420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Ejemplo de descomposición en figuras</a:t>
            </a:r>
            <a:endParaRPr/>
          </a:p>
        </p:txBody>
      </p:sp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93824" y="1305800"/>
            <a:ext cx="4156350" cy="3837699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0" name="Google Shape;100;p15"/>
          <p:cNvSpPr/>
          <p:nvPr/>
        </p:nvSpPr>
        <p:spPr>
          <a:xfrm>
            <a:off x="2961325" y="2989375"/>
            <a:ext cx="2956500" cy="8088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2961325" y="3798550"/>
            <a:ext cx="707100" cy="11118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2" name="Google Shape;102;p15"/>
          <p:cNvSpPr/>
          <p:nvPr/>
        </p:nvSpPr>
        <p:spPr>
          <a:xfrm rot="-5400000">
            <a:off x="3097975" y="1765200"/>
            <a:ext cx="1115400" cy="1339500"/>
          </a:xfrm>
          <a:prstGeom prst="rtTriangle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3" name="Google Shape;103;p15"/>
          <p:cNvSpPr/>
          <p:nvPr/>
        </p:nvSpPr>
        <p:spPr>
          <a:xfrm flipH="1" rot="10800000">
            <a:off x="3660850" y="3798550"/>
            <a:ext cx="1979100" cy="648600"/>
          </a:xfrm>
          <a:prstGeom prst="rtTriangle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4" name="Google Shape;104;p15"/>
          <p:cNvSpPr/>
          <p:nvPr/>
        </p:nvSpPr>
        <p:spPr>
          <a:xfrm flipH="1" rot="10800000">
            <a:off x="5901050" y="1688675"/>
            <a:ext cx="342600" cy="1016700"/>
          </a:xfrm>
          <a:prstGeom prst="rtTriangle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4683675" y="1786150"/>
            <a:ext cx="1215000" cy="852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6" name="Google Shape;106;p15"/>
          <p:cNvSpPr/>
          <p:nvPr/>
        </p:nvSpPr>
        <p:spPr>
          <a:xfrm rot="-2399123">
            <a:off x="2940676" y="2586775"/>
            <a:ext cx="844548" cy="83698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4325425" y="1873925"/>
            <a:ext cx="1573200" cy="11154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3075950" y="3999850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A1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3906925" y="385547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A5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3668425" y="248477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A3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4868075" y="226422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A4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2" name="Google Shape;112;p15"/>
          <p:cNvSpPr txBox="1"/>
          <p:nvPr/>
        </p:nvSpPr>
        <p:spPr>
          <a:xfrm>
            <a:off x="4325425" y="3200413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A2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5863100" y="168867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A6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3011425" y="236487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A7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5081913" y="1426575"/>
            <a:ext cx="418500" cy="4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rPr>
              <a:t>A8</a:t>
            </a:r>
            <a:endParaRPr sz="1000">
              <a:solidFill>
                <a:srgbClr val="FF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494575" y="4501900"/>
            <a:ext cx="1529400" cy="4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Escala 1cm : 40 km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type="title"/>
          </p:nvPr>
        </p:nvSpPr>
        <p:spPr>
          <a:xfrm>
            <a:off x="363850" y="6420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Ejemplo de descomposición en figuras</a:t>
            </a:r>
            <a:endParaRPr/>
          </a:p>
        </p:txBody>
      </p:sp>
      <p:grpSp>
        <p:nvGrpSpPr>
          <p:cNvPr id="122" name="Google Shape;122;p16"/>
          <p:cNvGrpSpPr/>
          <p:nvPr/>
        </p:nvGrpSpPr>
        <p:grpSpPr>
          <a:xfrm>
            <a:off x="2493824" y="1305800"/>
            <a:ext cx="4156350" cy="3837699"/>
            <a:chOff x="2493824" y="1305800"/>
            <a:chExt cx="4156350" cy="3837699"/>
          </a:xfrm>
        </p:grpSpPr>
        <p:pic>
          <p:nvPicPr>
            <p:cNvPr id="123" name="Google Shape;123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493824" y="1305800"/>
              <a:ext cx="4156350" cy="3837699"/>
            </a:xfrm>
            <a:prstGeom prst="rect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</p:pic>
        <p:sp>
          <p:nvSpPr>
            <p:cNvPr id="124" name="Google Shape;124;p16"/>
            <p:cNvSpPr/>
            <p:nvPr/>
          </p:nvSpPr>
          <p:spPr>
            <a:xfrm>
              <a:off x="2961325" y="2989375"/>
              <a:ext cx="2956500" cy="8088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2961325" y="3798550"/>
              <a:ext cx="707100" cy="11118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26" name="Google Shape;126;p16"/>
            <p:cNvSpPr/>
            <p:nvPr/>
          </p:nvSpPr>
          <p:spPr>
            <a:xfrm rot="-5400000">
              <a:off x="3097975" y="1765200"/>
              <a:ext cx="1115400" cy="1339500"/>
            </a:xfrm>
            <a:prstGeom prst="rtTriangle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27" name="Google Shape;127;p16"/>
            <p:cNvSpPr/>
            <p:nvPr/>
          </p:nvSpPr>
          <p:spPr>
            <a:xfrm flipH="1" rot="10800000">
              <a:off x="3660850" y="3798550"/>
              <a:ext cx="1979100" cy="648600"/>
            </a:xfrm>
            <a:prstGeom prst="rtTriangle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 flipH="1" rot="10800000">
              <a:off x="5901050" y="1688675"/>
              <a:ext cx="342600" cy="1016700"/>
            </a:xfrm>
            <a:prstGeom prst="rtTriangle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4683675" y="1786150"/>
              <a:ext cx="1215000" cy="852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0" name="Google Shape;130;p16"/>
            <p:cNvSpPr/>
            <p:nvPr/>
          </p:nvSpPr>
          <p:spPr>
            <a:xfrm rot="-2399123">
              <a:off x="2940676" y="2586775"/>
              <a:ext cx="844548" cy="83698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4325425" y="1873925"/>
              <a:ext cx="1573200" cy="11154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2" name="Google Shape;132;p16"/>
            <p:cNvSpPr txBox="1"/>
            <p:nvPr/>
          </p:nvSpPr>
          <p:spPr>
            <a:xfrm>
              <a:off x="3075950" y="3999850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A1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3" name="Google Shape;133;p16"/>
            <p:cNvSpPr txBox="1"/>
            <p:nvPr/>
          </p:nvSpPr>
          <p:spPr>
            <a:xfrm>
              <a:off x="3906925" y="385547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A5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4" name="Google Shape;134;p16"/>
            <p:cNvSpPr txBox="1"/>
            <p:nvPr/>
          </p:nvSpPr>
          <p:spPr>
            <a:xfrm>
              <a:off x="3668425" y="248477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A3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5" name="Google Shape;135;p16"/>
            <p:cNvSpPr txBox="1"/>
            <p:nvPr/>
          </p:nvSpPr>
          <p:spPr>
            <a:xfrm>
              <a:off x="4868075" y="226422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A4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6" name="Google Shape;136;p16"/>
            <p:cNvSpPr txBox="1"/>
            <p:nvPr/>
          </p:nvSpPr>
          <p:spPr>
            <a:xfrm>
              <a:off x="4325425" y="3200413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A2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7" name="Google Shape;137;p16"/>
            <p:cNvSpPr txBox="1"/>
            <p:nvPr/>
          </p:nvSpPr>
          <p:spPr>
            <a:xfrm>
              <a:off x="5863100" y="168867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A6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8" name="Google Shape;138;p16"/>
            <p:cNvSpPr txBox="1"/>
            <p:nvPr/>
          </p:nvSpPr>
          <p:spPr>
            <a:xfrm>
              <a:off x="3011425" y="236487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A7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139" name="Google Shape;139;p16"/>
            <p:cNvSpPr txBox="1"/>
            <p:nvPr/>
          </p:nvSpPr>
          <p:spPr>
            <a:xfrm>
              <a:off x="5081913" y="1426575"/>
              <a:ext cx="418500" cy="44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0000"/>
                  </a:solidFill>
                  <a:latin typeface="Lato"/>
                  <a:ea typeface="Lato"/>
                  <a:cs typeface="Lato"/>
                  <a:sym typeface="Lato"/>
                </a:rPr>
                <a:t>A8</a:t>
              </a:r>
              <a:endParaRPr sz="1000">
                <a:solidFill>
                  <a:srgbClr val="FF0000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</p:grpSp>
      <p:sp>
        <p:nvSpPr>
          <p:cNvPr id="140" name="Google Shape;140;p16"/>
          <p:cNvSpPr txBox="1"/>
          <p:nvPr/>
        </p:nvSpPr>
        <p:spPr>
          <a:xfrm>
            <a:off x="4085100" y="3511150"/>
            <a:ext cx="13992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8.5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1" name="Google Shape;141;p16"/>
          <p:cNvSpPr txBox="1"/>
          <p:nvPr/>
        </p:nvSpPr>
        <p:spPr>
          <a:xfrm>
            <a:off x="4690000" y="2711050"/>
            <a:ext cx="13992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4.5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16"/>
          <p:cNvSpPr txBox="1"/>
          <p:nvPr/>
        </p:nvSpPr>
        <p:spPr>
          <a:xfrm>
            <a:off x="3389650" y="2681500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4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p16"/>
          <p:cNvSpPr txBox="1"/>
          <p:nvPr/>
        </p:nvSpPr>
        <p:spPr>
          <a:xfrm rot="-5400000">
            <a:off x="2219850" y="4016800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3.2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6"/>
          <p:cNvSpPr txBox="1"/>
          <p:nvPr/>
        </p:nvSpPr>
        <p:spPr>
          <a:xfrm>
            <a:off x="3014600" y="3726275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2.1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 rot="-5400000">
            <a:off x="2219850" y="3110800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2.4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6" name="Google Shape;146;p16"/>
          <p:cNvSpPr txBox="1"/>
          <p:nvPr/>
        </p:nvSpPr>
        <p:spPr>
          <a:xfrm rot="-5400000">
            <a:off x="3148425" y="3664100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2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7" name="Google Shape;147;p16"/>
          <p:cNvSpPr txBox="1"/>
          <p:nvPr/>
        </p:nvSpPr>
        <p:spPr>
          <a:xfrm>
            <a:off x="4144100" y="3693650"/>
            <a:ext cx="13992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5.7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p16"/>
          <p:cNvSpPr txBox="1"/>
          <p:nvPr/>
        </p:nvSpPr>
        <p:spPr>
          <a:xfrm rot="-5400000">
            <a:off x="3806825" y="2113075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3.2 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p16"/>
          <p:cNvSpPr txBox="1"/>
          <p:nvPr/>
        </p:nvSpPr>
        <p:spPr>
          <a:xfrm>
            <a:off x="5845475" y="1603175"/>
            <a:ext cx="883200" cy="3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1 cm</a:t>
            </a:r>
            <a:endParaRPr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16"/>
          <p:cNvSpPr txBox="1"/>
          <p:nvPr/>
        </p:nvSpPr>
        <p:spPr>
          <a:xfrm rot="-5400000">
            <a:off x="5343200" y="1713038"/>
            <a:ext cx="11295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2.9 cm</a:t>
            </a:r>
            <a:endParaRPr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6"/>
          <p:cNvSpPr txBox="1"/>
          <p:nvPr/>
        </p:nvSpPr>
        <p:spPr>
          <a:xfrm rot="-2302812">
            <a:off x="2971528" y="2286337"/>
            <a:ext cx="883267" cy="1687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2.4 cm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p16"/>
          <p:cNvSpPr txBox="1"/>
          <p:nvPr/>
        </p:nvSpPr>
        <p:spPr>
          <a:xfrm>
            <a:off x="2451375" y="2711050"/>
            <a:ext cx="10284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0.3 cm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4144100" y="1603175"/>
            <a:ext cx="10284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0.3 cm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4993400" y="1552600"/>
            <a:ext cx="1028400" cy="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3.5 cm</a:t>
            </a:r>
            <a:endParaRPr sz="9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type="title"/>
          </p:nvPr>
        </p:nvSpPr>
        <p:spPr>
          <a:xfrm>
            <a:off x="380725" y="4565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Ejemplo de descomposición en figuras</a:t>
            </a:r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8850" y="1794075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A1: área de rectángulo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1" name="Google Shape;161;p17"/>
          <p:cNvPicPr preferRelativeResize="0"/>
          <p:nvPr/>
        </p:nvPicPr>
        <p:blipFill rotWithShape="1">
          <a:blip r:embed="rId3">
            <a:alphaModFix/>
          </a:blip>
          <a:srcRect b="4316" l="7696" r="70271" t="63542"/>
          <a:stretch/>
        </p:blipFill>
        <p:spPr>
          <a:xfrm>
            <a:off x="218850" y="3637625"/>
            <a:ext cx="925025" cy="123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7"/>
          <p:cNvSpPr txBox="1"/>
          <p:nvPr/>
        </p:nvSpPr>
        <p:spPr>
          <a:xfrm>
            <a:off x="179250" y="2232750"/>
            <a:ext cx="18225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A=basexaltura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179250" y="2676000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A1=3.2cm x 2.1cm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4" name="Google Shape;164;p17"/>
          <p:cNvSpPr txBox="1"/>
          <p:nvPr/>
        </p:nvSpPr>
        <p:spPr>
          <a:xfrm>
            <a:off x="179250" y="309380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A=6.72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3042450" y="1794075"/>
            <a:ext cx="20883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A2= área de rectángulo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3042450" y="2232750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A2=8.5cm x 2.4cm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7" name="Google Shape;167;p17"/>
          <p:cNvSpPr txBox="1"/>
          <p:nvPr/>
        </p:nvSpPr>
        <p:spPr>
          <a:xfrm>
            <a:off x="3042450" y="275480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A2=20.4cm2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68" name="Google Shape;168;p17"/>
          <p:cNvPicPr preferRelativeResize="0"/>
          <p:nvPr/>
        </p:nvPicPr>
        <p:blipFill rotWithShape="1">
          <a:blip r:embed="rId3">
            <a:alphaModFix/>
          </a:blip>
          <a:srcRect b="34617" l="7692" r="16670" t="42916"/>
          <a:stretch/>
        </p:blipFill>
        <p:spPr>
          <a:xfrm>
            <a:off x="2379700" y="3906125"/>
            <a:ext cx="2570075" cy="6994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7"/>
          <p:cNvSpPr txBox="1"/>
          <p:nvPr/>
        </p:nvSpPr>
        <p:spPr>
          <a:xfrm>
            <a:off x="6427850" y="1794075"/>
            <a:ext cx="20883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A3= área de triángulo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0" name="Google Shape;170;p17"/>
          <p:cNvSpPr txBox="1"/>
          <p:nvPr/>
        </p:nvSpPr>
        <p:spPr>
          <a:xfrm>
            <a:off x="6427850" y="2571750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A3= (4cm x 3.2cm)/2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1" name="Google Shape;171;p17"/>
          <p:cNvSpPr txBox="1"/>
          <p:nvPr/>
        </p:nvSpPr>
        <p:spPr>
          <a:xfrm>
            <a:off x="6427850" y="309380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A3=6.4cm2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72" name="Google Shape;172;p17"/>
          <p:cNvPicPr preferRelativeResize="0"/>
          <p:nvPr/>
        </p:nvPicPr>
        <p:blipFill rotWithShape="1">
          <a:blip r:embed="rId3">
            <a:alphaModFix/>
          </a:blip>
          <a:srcRect b="54625" l="7691" r="49906" t="13879"/>
          <a:stretch/>
        </p:blipFill>
        <p:spPr>
          <a:xfrm>
            <a:off x="6471575" y="3715525"/>
            <a:ext cx="1663800" cy="113232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7"/>
          <p:cNvSpPr txBox="1"/>
          <p:nvPr/>
        </p:nvSpPr>
        <p:spPr>
          <a:xfrm>
            <a:off x="6471575" y="2182913"/>
            <a:ext cx="18225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A=(basexaltura)/2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18"/>
          <p:cNvPicPr preferRelativeResize="0"/>
          <p:nvPr/>
        </p:nvPicPr>
        <p:blipFill rotWithShape="1">
          <a:blip r:embed="rId3">
            <a:alphaModFix/>
          </a:blip>
          <a:srcRect b="54957" l="42333" r="17745" t="14889"/>
          <a:stretch/>
        </p:blipFill>
        <p:spPr>
          <a:xfrm>
            <a:off x="405475" y="3661625"/>
            <a:ext cx="1676100" cy="115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8"/>
          <p:cNvSpPr txBox="1"/>
          <p:nvPr/>
        </p:nvSpPr>
        <p:spPr>
          <a:xfrm>
            <a:off x="405475" y="1955650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A4: área de rectángulo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0" name="Google Shape;180;p18"/>
          <p:cNvSpPr txBox="1"/>
          <p:nvPr/>
        </p:nvSpPr>
        <p:spPr>
          <a:xfrm>
            <a:off x="405475" y="2328125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A4=3.2cm x 4.5cm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1" name="Google Shape;181;p18"/>
          <p:cNvSpPr txBox="1"/>
          <p:nvPr/>
        </p:nvSpPr>
        <p:spPr>
          <a:xfrm>
            <a:off x="405475" y="279145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A4= 14.4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2" name="Google Shape;182;p18"/>
          <p:cNvSpPr txBox="1"/>
          <p:nvPr/>
        </p:nvSpPr>
        <p:spPr>
          <a:xfrm>
            <a:off x="2786400" y="1955650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A5: área de triángulo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3" name="Google Shape;183;p18"/>
          <p:cNvSpPr txBox="1"/>
          <p:nvPr/>
        </p:nvSpPr>
        <p:spPr>
          <a:xfrm>
            <a:off x="2775975" y="2328125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A5=2cm x 5.7cm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4" name="Google Shape;184;p18"/>
          <p:cNvSpPr txBox="1"/>
          <p:nvPr/>
        </p:nvSpPr>
        <p:spPr>
          <a:xfrm>
            <a:off x="2775975" y="279145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A5= 5.7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5" name="Google Shape;185;p18"/>
          <p:cNvPicPr preferRelativeResize="0"/>
          <p:nvPr/>
        </p:nvPicPr>
        <p:blipFill rotWithShape="1">
          <a:blip r:embed="rId3">
            <a:alphaModFix/>
          </a:blip>
          <a:srcRect b="11153" l="27720" r="23993" t="63696"/>
          <a:stretch/>
        </p:blipFill>
        <p:spPr>
          <a:xfrm>
            <a:off x="2673600" y="3951550"/>
            <a:ext cx="2027275" cy="967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8"/>
          <p:cNvSpPr txBox="1"/>
          <p:nvPr/>
        </p:nvSpPr>
        <p:spPr>
          <a:xfrm>
            <a:off x="5713875" y="1984350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A6: área de triángulo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7" name="Google Shape;187;p18"/>
          <p:cNvSpPr txBox="1"/>
          <p:nvPr/>
        </p:nvSpPr>
        <p:spPr>
          <a:xfrm>
            <a:off x="5703450" y="2356825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A6=1cm x 5.7cm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8" name="Google Shape;188;p18"/>
          <p:cNvSpPr txBox="1"/>
          <p:nvPr/>
        </p:nvSpPr>
        <p:spPr>
          <a:xfrm>
            <a:off x="5703450" y="282015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A6= 2.85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9" name="Google Shape;189;p18"/>
          <p:cNvPicPr preferRelativeResize="0"/>
          <p:nvPr/>
        </p:nvPicPr>
        <p:blipFill rotWithShape="1">
          <a:blip r:embed="rId3">
            <a:alphaModFix/>
          </a:blip>
          <a:srcRect b="62595" l="79576" r="1960" t="2987"/>
          <a:stretch/>
        </p:blipFill>
        <p:spPr>
          <a:xfrm>
            <a:off x="6000416" y="3329375"/>
            <a:ext cx="990133" cy="169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9"/>
          <p:cNvPicPr preferRelativeResize="0"/>
          <p:nvPr/>
        </p:nvPicPr>
        <p:blipFill rotWithShape="1">
          <a:blip r:embed="rId3">
            <a:alphaModFix/>
          </a:blip>
          <a:srcRect b="56151" l="763" r="68696" t="18698"/>
          <a:stretch/>
        </p:blipFill>
        <p:spPr>
          <a:xfrm>
            <a:off x="209875" y="3530250"/>
            <a:ext cx="1715826" cy="1294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9"/>
          <p:cNvSpPr txBox="1"/>
          <p:nvPr/>
        </p:nvSpPr>
        <p:spPr>
          <a:xfrm>
            <a:off x="405475" y="1955650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A7 área de rectángulo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6" name="Google Shape;196;p19"/>
          <p:cNvSpPr txBox="1"/>
          <p:nvPr/>
        </p:nvSpPr>
        <p:spPr>
          <a:xfrm>
            <a:off x="405475" y="2328125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A7=2.4cm x 0.3cm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7" name="Google Shape;197;p19"/>
          <p:cNvSpPr txBox="1"/>
          <p:nvPr/>
        </p:nvSpPr>
        <p:spPr>
          <a:xfrm>
            <a:off x="405475" y="279145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A7= 0.72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8" name="Google Shape;198;p19"/>
          <p:cNvSpPr txBox="1"/>
          <p:nvPr/>
        </p:nvSpPr>
        <p:spPr>
          <a:xfrm>
            <a:off x="2786400" y="1955650"/>
            <a:ext cx="19809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A8: área de rectángulo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19"/>
          <p:cNvSpPr txBox="1"/>
          <p:nvPr/>
        </p:nvSpPr>
        <p:spPr>
          <a:xfrm>
            <a:off x="2775975" y="2328125"/>
            <a:ext cx="18225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A8=0.3cm x 3.5cm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0" name="Google Shape;200;p19"/>
          <p:cNvSpPr txBox="1"/>
          <p:nvPr/>
        </p:nvSpPr>
        <p:spPr>
          <a:xfrm>
            <a:off x="2775975" y="2791450"/>
            <a:ext cx="1566000" cy="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A8= 1.05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1" name="Google Shape;201;p19"/>
          <p:cNvPicPr preferRelativeResize="0"/>
          <p:nvPr/>
        </p:nvPicPr>
        <p:blipFill rotWithShape="1">
          <a:blip r:embed="rId3">
            <a:alphaModFix/>
          </a:blip>
          <a:srcRect b="83343" l="38906" r="17684" t="4569"/>
          <a:stretch/>
        </p:blipFill>
        <p:spPr>
          <a:xfrm>
            <a:off x="2394750" y="3905750"/>
            <a:ext cx="2764175" cy="705226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9"/>
          <p:cNvSpPr txBox="1"/>
          <p:nvPr/>
        </p:nvSpPr>
        <p:spPr>
          <a:xfrm>
            <a:off x="5693375" y="195565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At= A1+A2+A3+A4+A5+A6+A7+A8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3" name="Google Shape;203;p19"/>
          <p:cNvSpPr txBox="1"/>
          <p:nvPr/>
        </p:nvSpPr>
        <p:spPr>
          <a:xfrm>
            <a:off x="5693375" y="2453050"/>
            <a:ext cx="3000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At= (6.72 + 20.4 + 6.4 + 14.4 + 5.7 + 2.85 + 0.72 + 1. 05)cm2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4" name="Google Shape;204;p19"/>
          <p:cNvSpPr txBox="1"/>
          <p:nvPr/>
        </p:nvSpPr>
        <p:spPr>
          <a:xfrm>
            <a:off x="5693375" y="315055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At= 58.24 cm2</a:t>
            </a:r>
            <a:endParaRPr sz="13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"/>
          <p:cNvSpPr txBox="1"/>
          <p:nvPr>
            <p:ph idx="1" type="body"/>
          </p:nvPr>
        </p:nvSpPr>
        <p:spPr>
          <a:xfrm>
            <a:off x="766100" y="1474400"/>
            <a:ext cx="3895800" cy="123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Finalmente, teniendo en cuenta la escala del mapa tenemos que: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s"/>
              <a:t>Escala: 1cm : 40km</a:t>
            </a:r>
            <a:endParaRPr/>
          </a:p>
        </p:txBody>
      </p:sp>
      <p:sp>
        <p:nvSpPr>
          <p:cNvPr id="210" name="Google Shape;210;p20"/>
          <p:cNvSpPr txBox="1"/>
          <p:nvPr/>
        </p:nvSpPr>
        <p:spPr>
          <a:xfrm>
            <a:off x="766100" y="2571750"/>
            <a:ext cx="3000000" cy="84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s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Tengan en cuenta que esta escala corresponde a 1 cm de longitud y ustedes están hallando un área</a:t>
            </a:r>
            <a:endParaRPr/>
          </a:p>
        </p:txBody>
      </p:sp>
      <p:pic>
        <p:nvPicPr>
          <p:cNvPr id="211" name="Google Shape;2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1900" y="1903975"/>
            <a:ext cx="3090525" cy="2853599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Taller en clase</a:t>
            </a:r>
            <a:endParaRPr/>
          </a:p>
        </p:txBody>
      </p:sp>
      <p:sp>
        <p:nvSpPr>
          <p:cNvPr id="217" name="Google Shape;217;p2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/>
              <a:t>Descomponer en figuras la región que le corresponderá a cada grupo (</a:t>
            </a:r>
            <a:r>
              <a:rPr lang="es"/>
              <a:t>Triángulos</a:t>
            </a:r>
            <a:r>
              <a:rPr lang="es"/>
              <a:t> rectos, cuadrados y rectángulos)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/>
              <a:t>Medir con la regla las distancias de cada uno de los lados que conforman las figuras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/>
              <a:t>Calcular cada una de las áreas de las figuras y el área total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/>
              <a:t>Aplicando proporciones encontrar el área real de las figuras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