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8" r:id="rId2"/>
    <p:sldId id="270" r:id="rId3"/>
    <p:sldId id="275" r:id="rId4"/>
    <p:sldId id="272" r:id="rId5"/>
    <p:sldId id="273" r:id="rId6"/>
    <p:sldId id="274" r:id="rId7"/>
    <p:sldId id="271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83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4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03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9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0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3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6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6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1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1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0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8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1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14DF-0196-4DB4-82B5-CAB552250D9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B5694D-DDF2-43CF-B83E-DAA34D8A76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0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6179" y="858853"/>
            <a:ext cx="107356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heri" panose="00000400000000000000" pitchFamily="2" charset="0"/>
              </a:rPr>
              <a:t>PRODUCCIÓN INTELECTUAL</a:t>
            </a:r>
            <a:endParaRPr lang="es-E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heri" panose="000004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27339" y="3583370"/>
            <a:ext cx="5396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heri" panose="00000400000000000000" pitchFamily="2" charset="0"/>
              </a:rPr>
              <a:t>GRADO </a:t>
            </a:r>
            <a:r>
              <a:rPr lang="es-E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heri" panose="00000400000000000000" pitchFamily="2" charset="0"/>
              </a:rPr>
              <a:t>TERCERO</a:t>
            </a:r>
            <a:endParaRPr lang="es-ES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heri" panose="00000400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00103" y="2267278"/>
            <a:ext cx="87222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heri" panose="00000400000000000000" pitchFamily="2" charset="0"/>
              </a:rPr>
              <a:t>LECTORES COMPETENTES</a:t>
            </a:r>
            <a:endParaRPr lang="es-ES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heri" panose="000004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29467" y="4899462"/>
            <a:ext cx="27254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heri" panose="00000400000000000000" pitchFamily="2" charset="0"/>
              </a:rPr>
              <a:t>2.024</a:t>
            </a:r>
            <a:endParaRPr lang="es-ES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heri" panose="00000400000000000000" pitchFamily="2" charset="0"/>
            </a:endParaRPr>
          </a:p>
        </p:txBody>
      </p:sp>
      <p:sp>
        <p:nvSpPr>
          <p:cNvPr id="2" name="AutoShape 2" descr="Resultado de imagen para Imagenes de niños estudi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12948"/>
          <a:stretch/>
        </p:blipFill>
        <p:spPr>
          <a:xfrm>
            <a:off x="8656287" y="4304381"/>
            <a:ext cx="3151820" cy="21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5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6029C4-6466-4B34-B684-CBA5697FB186}"/>
              </a:ext>
            </a:extLst>
          </p:cNvPr>
          <p:cNvSpPr/>
          <p:nvPr/>
        </p:nvSpPr>
        <p:spPr>
          <a:xfrm>
            <a:off x="2517722" y="208342"/>
            <a:ext cx="7529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dirty="0">
                <a:solidFill>
                  <a:schemeClr val="accent6">
                    <a:lumMod val="50000"/>
                  </a:schemeClr>
                </a:solidFill>
                <a:latin typeface="Cheri" panose="00000400000000000000" pitchFamily="2" charset="0"/>
              </a:rPr>
              <a:t>TERCERA ENTREGA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835B0A4-292F-4056-BC4A-E4A502F9791E}"/>
              </a:ext>
            </a:extLst>
          </p:cNvPr>
          <p:cNvSpPr/>
          <p:nvPr/>
        </p:nvSpPr>
        <p:spPr>
          <a:xfrm>
            <a:off x="2018778" y="1266951"/>
            <a:ext cx="8686801" cy="138499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800" dirty="0"/>
              <a:t>TRANSFORMAR LAS ORACIONES RELIEVADAS EN PROPOSICIONES MODALES Y HACER EL MENTEFACTO PROPOSICIONAL.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812777D-AD53-48C2-B908-425425D621B3}"/>
              </a:ext>
            </a:extLst>
          </p:cNvPr>
          <p:cNvSpPr txBox="1">
            <a:spLocks/>
          </p:cNvSpPr>
          <p:nvPr/>
        </p:nvSpPr>
        <p:spPr>
          <a:xfrm>
            <a:off x="2656539" y="2787226"/>
            <a:ext cx="8511211" cy="75379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latin typeface="Aharoni" pitchFamily="2" charset="-79"/>
                <a:cs typeface="Aharoni" pitchFamily="2" charset="-79"/>
              </a:rPr>
              <a:t/>
            </a:r>
            <a:br>
              <a:rPr lang="es-ES" dirty="0">
                <a:latin typeface="Aharoni" pitchFamily="2" charset="-79"/>
                <a:cs typeface="Aharoni" pitchFamily="2" charset="-79"/>
              </a:rPr>
            </a:br>
            <a:r>
              <a:rPr lang="es-ES" sz="9600" dirty="0">
                <a:latin typeface="Aharoni" pitchFamily="2" charset="-79"/>
                <a:cs typeface="Aharoni" pitchFamily="2" charset="-79"/>
              </a:rPr>
              <a:t>¿A qu</a:t>
            </a:r>
            <a:r>
              <a:rPr lang="es-ES" sz="9600" b="1" dirty="0">
                <a:latin typeface="Aharoni" pitchFamily="2" charset="-79"/>
                <a:cs typeface="Aharoni" pitchFamily="2" charset="-79"/>
              </a:rPr>
              <a:t>é</a:t>
            </a:r>
            <a:r>
              <a:rPr lang="es-ES" sz="9600" dirty="0">
                <a:latin typeface="Aharoni" pitchFamily="2" charset="-79"/>
                <a:cs typeface="Aharoni" pitchFamily="2" charset="-79"/>
              </a:rPr>
              <a:t> clase superior pertenece la Rana Cristal?</a:t>
            </a:r>
            <a:br>
              <a:rPr lang="es-ES" sz="9600" dirty="0">
                <a:latin typeface="Aharoni" pitchFamily="2" charset="-79"/>
                <a:cs typeface="Aharoni" pitchFamily="2" charset="-79"/>
              </a:rPr>
            </a:br>
            <a:endParaRPr lang="es-CO" sz="96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46316F0-DBE8-4C09-A5E4-E32B5BBEDC12}"/>
              </a:ext>
            </a:extLst>
          </p:cNvPr>
          <p:cNvSpPr/>
          <p:nvPr/>
        </p:nvSpPr>
        <p:spPr>
          <a:xfrm>
            <a:off x="3539655" y="3333030"/>
            <a:ext cx="7071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Las </a:t>
            </a:r>
            <a:r>
              <a:rPr lang="es-CO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ranas de cristal</a:t>
            </a:r>
            <a:r>
              <a:rPr lang="es-CO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o </a:t>
            </a:r>
            <a:r>
              <a:rPr lang="es-CO" b="1" u="sng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centrolénidos</a:t>
            </a:r>
            <a:r>
              <a:rPr lang="es-CO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s-CO" b="1" u="sng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Centrolenidae</a:t>
            </a:r>
            <a:r>
              <a:rPr lang="es-CO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CO" u="sng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es-CO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una familia de anfibios anuros.</a:t>
            </a:r>
            <a:r>
              <a:rPr lang="es-CO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5FC5720-4F2C-412B-B37F-066D4441D2BF}"/>
              </a:ext>
            </a:extLst>
          </p:cNvPr>
          <p:cNvSpPr/>
          <p:nvPr/>
        </p:nvSpPr>
        <p:spPr>
          <a:xfrm>
            <a:off x="3539654" y="4072621"/>
            <a:ext cx="7071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u="sng" dirty="0">
                <a:latin typeface="Arial" panose="020B0604020202020204" pitchFamily="34" charset="0"/>
                <a:cs typeface="Arial" panose="020B0604020202020204" pitchFamily="34" charset="0"/>
              </a:rPr>
              <a:t>P1. Las ranas cristal pertenecen a los anfibios anuros.</a:t>
            </a:r>
            <a:endParaRPr lang="es-CO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B93DA95-61D3-449F-9D4F-AA460580002A}"/>
              </a:ext>
            </a:extLst>
          </p:cNvPr>
          <p:cNvSpPr/>
          <p:nvPr/>
        </p:nvSpPr>
        <p:spPr>
          <a:xfrm>
            <a:off x="3234667" y="4736719"/>
            <a:ext cx="1855304" cy="156375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Flecha: a la derecha 7">
            <a:extLst>
              <a:ext uri="{FF2B5EF4-FFF2-40B4-BE49-F238E27FC236}">
                <a16:creationId xmlns:a16="http://schemas.microsoft.com/office/drawing/2014/main" id="{F39C7D17-64EC-4A9B-9A47-1B1AEEBC40F8}"/>
              </a:ext>
            </a:extLst>
          </p:cNvPr>
          <p:cNvSpPr/>
          <p:nvPr/>
        </p:nvSpPr>
        <p:spPr>
          <a:xfrm>
            <a:off x="5328509" y="4967550"/>
            <a:ext cx="1908313" cy="102041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95F12DB-E298-4C3C-BD9A-0785FF340000}"/>
              </a:ext>
            </a:extLst>
          </p:cNvPr>
          <p:cNvSpPr/>
          <p:nvPr/>
        </p:nvSpPr>
        <p:spPr>
          <a:xfrm>
            <a:off x="7409101" y="4664887"/>
            <a:ext cx="1855304" cy="156375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A8ABB1-1D6A-4651-8933-4EFA6463AB6A}"/>
              </a:ext>
            </a:extLst>
          </p:cNvPr>
          <p:cNvSpPr txBox="1"/>
          <p:nvPr/>
        </p:nvSpPr>
        <p:spPr>
          <a:xfrm>
            <a:off x="3552719" y="4985314"/>
            <a:ext cx="1232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rana</a:t>
            </a:r>
          </a:p>
          <a:p>
            <a:pPr algn="ctr"/>
            <a:r>
              <a:rPr lang="es-CO" sz="2800" u="sng" dirty="0"/>
              <a:t>cristal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C4AD6A-A086-437B-9BAB-CF3045D9226B}"/>
              </a:ext>
            </a:extLst>
          </p:cNvPr>
          <p:cNvSpPr txBox="1"/>
          <p:nvPr/>
        </p:nvSpPr>
        <p:spPr>
          <a:xfrm>
            <a:off x="5328510" y="5246925"/>
            <a:ext cx="206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pertenecer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01510C-12A6-446D-B4AE-6F8A6FAF20C2}"/>
              </a:ext>
            </a:extLst>
          </p:cNvPr>
          <p:cNvSpPr txBox="1"/>
          <p:nvPr/>
        </p:nvSpPr>
        <p:spPr>
          <a:xfrm>
            <a:off x="7409101" y="4971214"/>
            <a:ext cx="185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anfibios</a:t>
            </a:r>
          </a:p>
          <a:p>
            <a:pPr algn="ctr"/>
            <a:r>
              <a:rPr lang="es-CO" sz="2800" u="sng" dirty="0"/>
              <a:t>anuros</a:t>
            </a:r>
          </a:p>
        </p:txBody>
      </p:sp>
    </p:spTree>
    <p:extLst>
      <p:ext uri="{BB962C8B-B14F-4D97-AF65-F5344CB8AC3E}">
        <p14:creationId xmlns:p14="http://schemas.microsoft.com/office/powerpoint/2010/main" val="265265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5A6E369-2725-4C97-8ADA-2B25403E2C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6737" y="759847"/>
            <a:ext cx="960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chemeClr val="accent5"/>
                </a:solidFill>
                <a:latin typeface="Cheri" panose="00000400000000000000" pitchFamily="2" charset="0"/>
              </a:rPr>
              <a:t>¿CÓMO GRAFICAR LAS PROPOSICIONES MODALES?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966E05-2E46-448A-A60A-824ACAE40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904" y="2460172"/>
            <a:ext cx="8915400" cy="377762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CO" sz="2800" dirty="0"/>
              <a:t>Leer la proposición.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sz="2800" dirty="0"/>
              <a:t>Dibujar y escribir el núcleo proposicional.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sz="2800" dirty="0"/>
              <a:t>Dibujar y escribir los cromatizadores. (Si los tiene)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sz="2800" dirty="0"/>
              <a:t>El verbo se escribe en infinitivo (ar, er, ir).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sz="2800" dirty="0"/>
              <a:t>No es necesario escribir artículos en las nociones (el, los, las)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927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6476" y="417120"/>
            <a:ext cx="9014789" cy="703702"/>
          </a:xfrm>
        </p:spPr>
        <p:txBody>
          <a:bodyPr>
            <a:normAutofit/>
          </a:bodyPr>
          <a:lstStyle/>
          <a:p>
            <a:r>
              <a:rPr lang="es-CO" dirty="0">
                <a:latin typeface="Cheri" panose="00000400000000000000" pitchFamily="2" charset="0"/>
              </a:rPr>
              <a:t>EJEMPLO</a:t>
            </a:r>
          </a:p>
        </p:txBody>
      </p:sp>
      <p:sp>
        <p:nvSpPr>
          <p:cNvPr id="6" name="Elipse 5"/>
          <p:cNvSpPr/>
          <p:nvPr/>
        </p:nvSpPr>
        <p:spPr>
          <a:xfrm>
            <a:off x="2976397" y="3396343"/>
            <a:ext cx="2260600" cy="142066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Planeta</a:t>
            </a:r>
          </a:p>
          <a:p>
            <a:pPr algn="ctr"/>
            <a:r>
              <a:rPr lang="es-ES" sz="2400" u="sng" dirty="0"/>
              <a:t>Tierra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5355771" y="3561665"/>
            <a:ext cx="1845909" cy="117392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necesitar</a:t>
            </a:r>
          </a:p>
        </p:txBody>
      </p:sp>
      <p:sp>
        <p:nvSpPr>
          <p:cNvPr id="8" name="Elipse 7"/>
          <p:cNvSpPr/>
          <p:nvPr/>
        </p:nvSpPr>
        <p:spPr>
          <a:xfrm>
            <a:off x="7460146" y="3409186"/>
            <a:ext cx="1943100" cy="128250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agua</a:t>
            </a:r>
            <a:endParaRPr lang="es-ES" sz="2400" u="sng" dirty="0"/>
          </a:p>
        </p:txBody>
      </p:sp>
      <p:sp>
        <p:nvSpPr>
          <p:cNvPr id="12" name="Rectángulo 11"/>
          <p:cNvSpPr/>
          <p:nvPr/>
        </p:nvSpPr>
        <p:spPr>
          <a:xfrm>
            <a:off x="3423406" y="5133596"/>
            <a:ext cx="6112479" cy="9406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Por lo tanto, es el líquido más importante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6240" t="27919" r="27076" b="63956"/>
          <a:stretch/>
        </p:blipFill>
        <p:spPr>
          <a:xfrm>
            <a:off x="1518495" y="1120822"/>
            <a:ext cx="8834011" cy="64176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52220" y="1897765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P1. El planeta Tierra necesita agua, por lo tanto es el líquido más importante.</a:t>
            </a:r>
            <a:endParaRPr lang="en-U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9635586" y="159093"/>
            <a:ext cx="289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/>
                </a:solidFill>
              </a:rPr>
              <a:t>ORACIÓN RELIEVADA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352506" y="2728762"/>
            <a:ext cx="2891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/>
                </a:solidFill>
              </a:rPr>
              <a:t>PROPOSICIÓN</a:t>
            </a:r>
          </a:p>
          <a:p>
            <a:r>
              <a:rPr lang="es-ES" dirty="0">
                <a:solidFill>
                  <a:schemeClr val="accent6"/>
                </a:solidFill>
              </a:rPr>
              <a:t> MODAL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352506" y="5889563"/>
            <a:ext cx="289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/>
                </a:solidFill>
              </a:rPr>
              <a:t>MENTEFACTO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9026434" y="453067"/>
            <a:ext cx="1097280" cy="69466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8431696" y="2443008"/>
            <a:ext cx="1889033" cy="7276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9535885" y="4338281"/>
            <a:ext cx="1645921" cy="147898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1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4400" dirty="0">
                <a:latin typeface="Cheri" panose="00000400000000000000" pitchFamily="2" charset="0"/>
              </a:rPr>
              <a:t>MENTEFACTOS PROPOSICIONALES</a:t>
            </a:r>
          </a:p>
        </p:txBody>
      </p:sp>
      <p:grpSp>
        <p:nvGrpSpPr>
          <p:cNvPr id="4" name="11 Grupo"/>
          <p:cNvGrpSpPr/>
          <p:nvPr/>
        </p:nvGrpSpPr>
        <p:grpSpPr>
          <a:xfrm>
            <a:off x="3115439" y="2041597"/>
            <a:ext cx="7504664" cy="3732186"/>
            <a:chOff x="1259632" y="1556792"/>
            <a:chExt cx="7047233" cy="3354025"/>
          </a:xfrm>
          <a:solidFill>
            <a:schemeClr val="accent5"/>
          </a:solidFill>
        </p:grpSpPr>
        <p:sp>
          <p:nvSpPr>
            <p:cNvPr id="5" name="3 Elipse"/>
            <p:cNvSpPr/>
            <p:nvPr/>
          </p:nvSpPr>
          <p:spPr>
            <a:xfrm>
              <a:off x="1259632" y="2611238"/>
              <a:ext cx="2160240" cy="13156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N1</a:t>
              </a:r>
            </a:p>
            <a:p>
              <a:pPr algn="ctr"/>
              <a:r>
                <a:rPr lang="es-ES" b="1" dirty="0"/>
                <a:t>sujeto</a:t>
              </a:r>
              <a:endParaRPr lang="es-CO" b="1" dirty="0"/>
            </a:p>
          </p:txBody>
        </p:sp>
        <p:grpSp>
          <p:nvGrpSpPr>
            <p:cNvPr id="6" name="10 Grupo"/>
            <p:cNvGrpSpPr/>
            <p:nvPr/>
          </p:nvGrpSpPr>
          <p:grpSpPr>
            <a:xfrm>
              <a:off x="1259632" y="1556792"/>
              <a:ext cx="7047233" cy="3354025"/>
              <a:chOff x="1259632" y="1556792"/>
              <a:chExt cx="7047233" cy="3354025"/>
            </a:xfrm>
            <a:grpFill/>
          </p:grpSpPr>
          <p:sp>
            <p:nvSpPr>
              <p:cNvPr id="7" name="4 Elipse"/>
              <p:cNvSpPr/>
              <p:nvPr/>
            </p:nvSpPr>
            <p:spPr>
              <a:xfrm>
                <a:off x="5796136" y="2716036"/>
                <a:ext cx="2160240" cy="12108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/>
                  <a:t>N2</a:t>
                </a:r>
              </a:p>
              <a:p>
                <a:pPr algn="ctr"/>
                <a:r>
                  <a:rPr lang="es-ES" sz="1600" b="1" dirty="0"/>
                  <a:t>complemento</a:t>
                </a:r>
                <a:endParaRPr lang="es-CO" sz="1600" b="1" dirty="0"/>
              </a:p>
            </p:txBody>
          </p:sp>
          <p:sp>
            <p:nvSpPr>
              <p:cNvPr id="8" name="5 Rectángulo"/>
              <p:cNvSpPr/>
              <p:nvPr/>
            </p:nvSpPr>
            <p:spPr>
              <a:xfrm>
                <a:off x="1259632" y="1556792"/>
                <a:ext cx="2304256" cy="8640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/>
                  <a:t>Ejemplo</a:t>
                </a:r>
              </a:p>
              <a:p>
                <a:pPr algn="ctr"/>
                <a:r>
                  <a:rPr lang="es-ES" b="1" dirty="0"/>
                  <a:t>Cantidad</a:t>
                </a:r>
              </a:p>
              <a:p>
                <a:pPr algn="ctr"/>
                <a:r>
                  <a:rPr lang="es-ES" b="1" dirty="0"/>
                  <a:t>Propiedad</a:t>
                </a:r>
              </a:p>
            </p:txBody>
          </p:sp>
          <p:sp>
            <p:nvSpPr>
              <p:cNvPr id="9" name="7 Rectángulo"/>
              <p:cNvSpPr/>
              <p:nvPr/>
            </p:nvSpPr>
            <p:spPr>
              <a:xfrm>
                <a:off x="1259632" y="4334753"/>
                <a:ext cx="7047233" cy="5760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/>
                  <a:t>Contexto temporal o circunstancia bajo el que se da la Proposición</a:t>
                </a:r>
                <a:endParaRPr lang="es-CO" b="1" dirty="0"/>
              </a:p>
            </p:txBody>
          </p:sp>
          <p:sp>
            <p:nvSpPr>
              <p:cNvPr id="10" name="8 Rectángulo"/>
              <p:cNvSpPr/>
              <p:nvPr/>
            </p:nvSpPr>
            <p:spPr>
              <a:xfrm>
                <a:off x="5652120" y="1667439"/>
                <a:ext cx="2304256" cy="8640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/>
                  <a:t>Ejemplo</a:t>
                </a:r>
              </a:p>
              <a:p>
                <a:pPr algn="ctr"/>
                <a:r>
                  <a:rPr lang="es-ES" b="1" dirty="0"/>
                  <a:t>Cantidad</a:t>
                </a:r>
              </a:p>
              <a:p>
                <a:pPr algn="ctr"/>
                <a:r>
                  <a:rPr lang="es-ES" b="1" dirty="0"/>
                  <a:t>Propiedad</a:t>
                </a:r>
              </a:p>
            </p:txBody>
          </p:sp>
          <p:sp>
            <p:nvSpPr>
              <p:cNvPr id="11" name="9 Flecha derecha"/>
              <p:cNvSpPr/>
              <p:nvPr/>
            </p:nvSpPr>
            <p:spPr>
              <a:xfrm>
                <a:off x="3650355" y="2611238"/>
                <a:ext cx="1872208" cy="108723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/>
                  <a:t>Relación</a:t>
                </a:r>
                <a:endParaRPr lang="es-CO" b="1" dirty="0"/>
              </a:p>
            </p:txBody>
          </p:sp>
        </p:grpSp>
      </p:grpSp>
      <p:sp>
        <p:nvSpPr>
          <p:cNvPr id="13" name="13 Rectángulo"/>
          <p:cNvSpPr/>
          <p:nvPr/>
        </p:nvSpPr>
        <p:spPr>
          <a:xfrm>
            <a:off x="5799129" y="2550176"/>
            <a:ext cx="1522439" cy="57606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Como se da el verbo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03848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D0765DC-CAE2-488F-AFAF-55A1DB30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156" y="283992"/>
            <a:ext cx="7710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ri" panose="00000400000000000000" pitchFamily="2" charset="0"/>
              </a:rPr>
              <a:t>TIPOS DE CROMATIZADORES </a:t>
            </a:r>
          </a:p>
        </p:txBody>
      </p:sp>
      <p:pic>
        <p:nvPicPr>
          <p:cNvPr id="4" name="1 Imagen" descr="169914626.JPG">
            <a:extLst>
              <a:ext uri="{FF2B5EF4-FFF2-40B4-BE49-F238E27FC236}">
                <a16:creationId xmlns:a16="http://schemas.microsoft.com/office/drawing/2014/main" id="{FA7DA318-7BCE-4FF1-9D57-BF2CA9F29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4" t="29174" r="2557" b="3959"/>
          <a:stretch/>
        </p:blipFill>
        <p:spPr bwMode="auto">
          <a:xfrm>
            <a:off x="744583" y="1335537"/>
            <a:ext cx="10881359" cy="483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58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07425" y="550706"/>
            <a:ext cx="91005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eri" panose="00000400000000000000" pitchFamily="2" charset="0"/>
              </a:rPr>
              <a:t>PASOS PARA REALIZAR LA TERCERA</a:t>
            </a:r>
          </a:p>
          <a:p>
            <a:pPr algn="ctr"/>
            <a:r>
              <a:rPr lang="es-E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eri" panose="00000400000000000000" pitchFamily="2" charset="0"/>
              </a:rPr>
              <a:t>ENTREGA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69326" y="2120366"/>
            <a:ext cx="9052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2800" dirty="0"/>
              <a:t>Escribir la pregunta de lectura en el cuaderno.</a:t>
            </a:r>
          </a:p>
          <a:p>
            <a:pPr marL="342900" indent="-342900" algn="just">
              <a:buAutoNum type="arabicPeriod"/>
            </a:pPr>
            <a:r>
              <a:rPr lang="es-ES" sz="2800" dirty="0"/>
              <a:t>Leer la oración relievada (respuesta a la pregunta de lectura).</a:t>
            </a:r>
          </a:p>
          <a:p>
            <a:pPr marL="342900" indent="-342900" algn="just">
              <a:buAutoNum type="arabicPeriod"/>
            </a:pPr>
            <a:r>
              <a:rPr lang="es-ES" sz="2800" dirty="0"/>
              <a:t>Transformar la oración relievada en proposición modal y escribirla.</a:t>
            </a:r>
          </a:p>
          <a:p>
            <a:pPr marL="342900" indent="-342900" algn="just">
              <a:buAutoNum type="arabicPeriod"/>
            </a:pPr>
            <a:r>
              <a:rPr lang="es-ES" sz="2800" dirty="0"/>
              <a:t>Graficar el mentefacto.</a:t>
            </a:r>
          </a:p>
          <a:p>
            <a:pPr marL="342900" indent="-342900">
              <a:buAutoNum type="arabicPeriod"/>
            </a:pPr>
            <a:endParaRPr lang="es-ES" dirty="0"/>
          </a:p>
          <a:p>
            <a:pPr algn="just"/>
            <a:r>
              <a:rPr lang="es-ES" sz="2800" dirty="0">
                <a:solidFill>
                  <a:schemeClr val="accent6"/>
                </a:solidFill>
              </a:rPr>
              <a:t>NOTA: </a:t>
            </a:r>
            <a:r>
              <a:rPr lang="es-ES" sz="2800" dirty="0"/>
              <a:t>Es necesario realizar las correcciones de la segunda entrega para iniciar la tercera entrega.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1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n para Imagenes de niños leyen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3"/>
          <a:stretch/>
        </p:blipFill>
        <p:spPr bwMode="auto">
          <a:xfrm>
            <a:off x="4902619" y="3545984"/>
            <a:ext cx="3235542" cy="2808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623452" y="733653"/>
            <a:ext cx="75211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heri" panose="00000400000000000000" pitchFamily="2" charset="0"/>
              </a:rPr>
              <a:t>LA LECTURA TE PERMITIRÁ CONOCER EL UNIVERSO</a:t>
            </a:r>
          </a:p>
        </p:txBody>
      </p:sp>
    </p:spTree>
    <p:extLst>
      <p:ext uri="{BB962C8B-B14F-4D97-AF65-F5344CB8AC3E}">
        <p14:creationId xmlns:p14="http://schemas.microsoft.com/office/powerpoint/2010/main" val="102875145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</TotalTime>
  <Words>264</Words>
  <Application>Microsoft Office PowerPoint</Application>
  <PresentationFormat>Panorámica</PresentationFormat>
  <Paragraphs>55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Aharoni</vt:lpstr>
      <vt:lpstr>Arial</vt:lpstr>
      <vt:lpstr>Century Gothic</vt:lpstr>
      <vt:lpstr>Cheri</vt:lpstr>
      <vt:lpstr>Wingdings</vt:lpstr>
      <vt:lpstr>Wingdings 3</vt:lpstr>
      <vt:lpstr>Espiral</vt:lpstr>
      <vt:lpstr>Presentación de PowerPoint</vt:lpstr>
      <vt:lpstr>Presentación de PowerPoint</vt:lpstr>
      <vt:lpstr>¿CÓMO GRAFICAR LAS PROPOSICIONES MODALES?</vt:lpstr>
      <vt:lpstr>EJEMPLO</vt:lpstr>
      <vt:lpstr>MENTEFACTOS PROPOSICIONALES</vt:lpstr>
      <vt:lpstr>TIPOS DE CROMATIZADORES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Garzón Martín</dc:creator>
  <cp:lastModifiedBy>Aura Cristina Martínez Moreno</cp:lastModifiedBy>
  <cp:revision>22</cp:revision>
  <dcterms:created xsi:type="dcterms:W3CDTF">2022-06-14T21:50:53Z</dcterms:created>
  <dcterms:modified xsi:type="dcterms:W3CDTF">2024-07-22T19:30:09Z</dcterms:modified>
</cp:coreProperties>
</file>