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PT Sans Narrow"/>
      <p:regular r:id="rId10"/>
      <p:bold r:id="rId11"/>
    </p:embeddedFont>
    <p:embeddedFont>
      <p:font typeface="Open Sans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TSansNarrow-bold.fntdata"/><Relationship Id="rId10" Type="http://schemas.openxmlformats.org/officeDocument/2006/relationships/font" Target="fonts/PTSansNarrow-regular.fntdata"/><Relationship Id="rId13" Type="http://schemas.openxmlformats.org/officeDocument/2006/relationships/font" Target="fonts/OpenSans-bold.fntdata"/><Relationship Id="rId12" Type="http://schemas.openxmlformats.org/officeDocument/2006/relationships/font" Target="fonts/OpenSan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boldItalic.fntdata"/><Relationship Id="rId14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204592818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204592818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2045928189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2045928189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2045928189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2045928189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LA </a:t>
            </a:r>
            <a:r>
              <a:rPr lang="es"/>
              <a:t>SISTEMÁTICA</a:t>
            </a:r>
            <a:endParaRPr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Biología Grado 6°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/>
        </p:nvSpPr>
        <p:spPr>
          <a:xfrm>
            <a:off x="2722225" y="287275"/>
            <a:ext cx="3146400" cy="601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latin typeface="Times New Roman"/>
                <a:ea typeface="Times New Roman"/>
                <a:cs typeface="Times New Roman"/>
                <a:sym typeface="Times New Roman"/>
              </a:rPr>
              <a:t>LOS SISTEMAS NATURALES DE CLASIFICACIÓN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5170975" y="1826125"/>
            <a:ext cx="711300" cy="355800"/>
          </a:xfrm>
          <a:prstGeom prst="mathNotEqual">
            <a:avLst>
              <a:gd fmla="val 23520" name="adj1"/>
              <a:gd fmla="val 6600000" name="adj2"/>
              <a:gd fmla="val 11760" name="adj3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74" name="Google Shape;74;p14"/>
          <p:cNvCxnSpPr>
            <a:stCxn id="72" idx="2"/>
            <a:endCxn id="75" idx="0"/>
          </p:cNvCxnSpPr>
          <p:nvPr/>
        </p:nvCxnSpPr>
        <p:spPr>
          <a:xfrm>
            <a:off x="4295425" y="889075"/>
            <a:ext cx="0" cy="656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" name="Google Shape;76;p14"/>
          <p:cNvSpPr txBox="1"/>
          <p:nvPr/>
        </p:nvSpPr>
        <p:spPr>
          <a:xfrm>
            <a:off x="0" y="150475"/>
            <a:ext cx="2845200" cy="13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imes New Roman"/>
              <a:buAutoNum type="arabicPeriod"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Clasificación: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Basada en la historia evolutiva dentro del grado de parentesco que tienen los grupos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imes New Roman"/>
              <a:buAutoNum type="arabicPeriod"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Representación: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caracteres homólogos expresados en árboles filogenéticos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3474625" y="1545775"/>
            <a:ext cx="1641600" cy="601800"/>
          </a:xfrm>
          <a:prstGeom prst="bevel">
            <a:avLst>
              <a:gd fmla="val 12500" name="adj"/>
            </a:avLst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FILOGENÉTICA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98650" y="1616100"/>
            <a:ext cx="2845200" cy="13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Evolución de los taxones desde un origen ancestral, descendencia de un mismo nivel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jerárquico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 los terminales son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jóvenes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iguales a los anteriores.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 encuentra ramificado en cladogramas y su rango aumenta a medida que llega a las ramas terminales.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6077600" y="745375"/>
            <a:ext cx="2845200" cy="2202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1.2.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Dominios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basados en criterios moleculares en donde cada grupo difiere en estructuras de la célula.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2.2.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Según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el tipo de célula del individuo, Bacteria,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Archaea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 Eucarya.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1.3.Sistemas artificiales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agrupan los seres vivos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según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su entorno, utilidad, alimentación, etc. 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2.3. </a:t>
            </a: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fijan en las diferencias externas de las especies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3378925" y="2804275"/>
            <a:ext cx="1833000" cy="930300"/>
          </a:xfrm>
          <a:prstGeom prst="ellipse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Según su organización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81" name="Google Shape;81;p14"/>
          <p:cNvCxnSpPr>
            <a:stCxn id="77" idx="2"/>
            <a:endCxn id="80" idx="0"/>
          </p:cNvCxnSpPr>
          <p:nvPr/>
        </p:nvCxnSpPr>
        <p:spPr>
          <a:xfrm>
            <a:off x="4295425" y="2147575"/>
            <a:ext cx="0" cy="656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2" name="Google Shape;82;p14"/>
          <p:cNvCxnSpPr/>
          <p:nvPr/>
        </p:nvCxnSpPr>
        <p:spPr>
          <a:xfrm>
            <a:off x="834450" y="3884975"/>
            <a:ext cx="7345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14"/>
          <p:cNvCxnSpPr/>
          <p:nvPr/>
        </p:nvCxnSpPr>
        <p:spPr>
          <a:xfrm>
            <a:off x="875500" y="3884975"/>
            <a:ext cx="0" cy="150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4"/>
          <p:cNvCxnSpPr/>
          <p:nvPr/>
        </p:nvCxnSpPr>
        <p:spPr>
          <a:xfrm>
            <a:off x="4295425" y="3734575"/>
            <a:ext cx="27300" cy="35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4"/>
          <p:cNvCxnSpPr/>
          <p:nvPr/>
        </p:nvCxnSpPr>
        <p:spPr>
          <a:xfrm>
            <a:off x="8153000" y="3898675"/>
            <a:ext cx="0" cy="10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" name="Google Shape;86;p14"/>
          <p:cNvSpPr txBox="1"/>
          <p:nvPr/>
        </p:nvSpPr>
        <p:spPr>
          <a:xfrm>
            <a:off x="355675" y="4021775"/>
            <a:ext cx="1983600" cy="6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Grupos formados por un 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único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ancestro común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2.1.1.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Clados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8864400" y="287275"/>
            <a:ext cx="279600" cy="1395300"/>
          </a:xfrm>
          <a:prstGeom prst="rect">
            <a:avLst/>
          </a:prstGeom>
          <a:solidFill>
            <a:srgbClr val="D5A6B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D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O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M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I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N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I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O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8864400" y="1764650"/>
            <a:ext cx="279600" cy="2038200"/>
          </a:xfrm>
          <a:prstGeom prst="rect">
            <a:avLst/>
          </a:prstGeom>
          <a:solidFill>
            <a:srgbClr val="D5A6B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SIS. 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Open Sans"/>
                <a:ea typeface="Open Sans"/>
                <a:cs typeface="Open Sans"/>
                <a:sym typeface="Open Sans"/>
              </a:rPr>
              <a:t>ARTIFI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314625" y="4733125"/>
            <a:ext cx="1737300" cy="1506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Monofilético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7007750" y="4821975"/>
            <a:ext cx="1737300" cy="1506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Parafilético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6884600" y="4025125"/>
            <a:ext cx="1983600" cy="6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.1.1.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Comprende una ancestro pero no todos los descendientes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1"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.1.1.</a:t>
            </a:r>
            <a:r>
              <a:rPr lang="es" sz="1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Clados/ ramificaciones</a:t>
            </a:r>
            <a:endParaRPr sz="1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ACTIVIDAD</a:t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13769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Vamos a realizar en parejas de trabajo pre-establecidas el taller de la página 94 y 95.</a:t>
            </a:r>
            <a:endParaRPr sz="14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3769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Posteriormente representaremos el origen de la especie Capibara:</a:t>
            </a:r>
            <a:b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El capibara, el roedor más grande del mundo, es el resultado de millones de años de evolución. Su historia filogenética es rica y compleja, y nos ofrece una ventana al pasado de los mamíferos sudamericanos.</a:t>
            </a: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Los capibaras pertenecen al grupo de los histricomorfos, un grupo de roedores que se originó en América del Sur. Sus antepasados eran animales más pequeños y arborícolas, con dietas más variadas. Dentro de los histricomorfos, los capibaras pertenecen a la familia Caviidae, que incluye a los cuyes, conejillos de indias y otros roedores sudamericanos. A medida que los cavíidos se diversificaron, algunas especies se adaptaron a diferentes hábitats, como las zonas húmedas donde se originaron los capibaras.</a:t>
            </a:r>
            <a:endParaRPr sz="14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El género </a:t>
            </a:r>
            <a:r>
              <a:rPr i="1" lang="es" sz="1450">
                <a:latin typeface="Times New Roman"/>
                <a:ea typeface="Times New Roman"/>
                <a:cs typeface="Times New Roman"/>
                <a:sym typeface="Times New Roman"/>
              </a:rPr>
              <a:t>Hydrochoerus</a:t>
            </a: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 incluye al capibara moderno y a una especie extinta, </a:t>
            </a:r>
            <a:r>
              <a:rPr i="1" lang="es" sz="1450">
                <a:latin typeface="Times New Roman"/>
                <a:ea typeface="Times New Roman"/>
                <a:cs typeface="Times New Roman"/>
                <a:sym typeface="Times New Roman"/>
              </a:rPr>
              <a:t>Hydrochoerus gigas</a:t>
            </a:r>
            <a:r>
              <a:rPr lang="es" sz="1450">
                <a:latin typeface="Times New Roman"/>
                <a:ea typeface="Times New Roman"/>
                <a:cs typeface="Times New Roman"/>
                <a:sym typeface="Times New Roman"/>
              </a:rPr>
              <a:t>, que era aún más grande. Esta última especie se extinguió al final del Pleistoceno, posiblemente debido a cambios climáticos y la caza por parte de los humanos.</a:t>
            </a:r>
            <a:endParaRPr sz="14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PREGUNTAS DE </a:t>
            </a:r>
            <a:r>
              <a:rPr lang="es"/>
              <a:t>ANÁLISIS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311700" y="1266325"/>
            <a:ext cx="8520600" cy="31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Times New Roman"/>
              <a:buChar char="●"/>
            </a:pPr>
            <a:r>
              <a:rPr lang="es" sz="1700">
                <a:latin typeface="Times New Roman"/>
                <a:ea typeface="Times New Roman"/>
                <a:cs typeface="Times New Roman"/>
                <a:sym typeface="Times New Roman"/>
              </a:rPr>
              <a:t>¿Por qué es crucial comprender las interconexiones entre los diferentes componentes de un ecosistema para poder conservarlo?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Times New Roman"/>
              <a:buChar char="●"/>
            </a:pPr>
            <a:r>
              <a:rPr lang="es" sz="1700">
                <a:latin typeface="Times New Roman"/>
                <a:ea typeface="Times New Roman"/>
                <a:cs typeface="Times New Roman"/>
                <a:sym typeface="Times New Roman"/>
              </a:rPr>
              <a:t>¿De qué manera la pérdida de una especie puede afectar a todo un ecosistema?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Times New Roman"/>
              <a:buChar char="●"/>
            </a:pPr>
            <a:r>
              <a:rPr lang="es" sz="1700">
                <a:latin typeface="Times New Roman"/>
                <a:ea typeface="Times New Roman"/>
                <a:cs typeface="Times New Roman"/>
                <a:sym typeface="Times New Roman"/>
              </a:rPr>
              <a:t>¿Cómo crees que los avances en la tecnología y la genética pueden contribuir a una mejor comprensión y conservación de los sistemas naturales? 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Times New Roman"/>
              <a:buChar char="●"/>
            </a:pPr>
            <a:r>
              <a:rPr lang="es" sz="1700">
                <a:latin typeface="Times New Roman"/>
                <a:ea typeface="Times New Roman"/>
                <a:cs typeface="Times New Roman"/>
                <a:sym typeface="Times New Roman"/>
              </a:rPr>
              <a:t>¿Cómo influye la fragmentación del hábitat en la biodiversidad y en la estabilidad de los ecosistemas?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