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verag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80f9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80f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665e0abd2af6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b665e0abd2af6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b665e0abd2af6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b665e0abd2af6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80f91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80f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b665e0abd2af6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b665e0abd2af6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80f91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80f9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980f91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980f9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980f91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980f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980f91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980f9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980f91_0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980f9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6f980f91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6f980f9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15.jpg"/><Relationship Id="rId7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-75450" y="70425"/>
            <a:ext cx="7801500" cy="93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Intención de Voto y probabilidad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4442675"/>
            <a:ext cx="7801500" cy="4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Socionomia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Docente: Jean Pierre Pulgarin Arenas 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-116625" y="750038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Análisis de tendencias electorales. 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0" y="2040600"/>
            <a:ext cx="9144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00" y="1177075"/>
            <a:ext cx="8661950" cy="33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-146175" y="-97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Ejemplos en el colegio. 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18926" r="21591" t="19367"/>
          <a:stretch/>
        </p:blipFill>
        <p:spPr>
          <a:xfrm>
            <a:off x="526825" y="586050"/>
            <a:ext cx="6790927" cy="44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188687" y="191633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Conclusión. </a:t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512556" y="2099430"/>
            <a:ext cx="81189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512556" y="2099430"/>
            <a:ext cx="81189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363350" y="1004600"/>
            <a:ext cx="6179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aunque la intención de voto ofrece una visión clara de las preferencias actuales, la probabilidad de voto ayuda a matizar esta visión al incorporar elementos que afectan la realización efectiva de esas intenciones. Juntas, estas métricas ofrecen una perspectiva más completa y matizada del panorama electoral, ayudando tanto a los analistas como a los candidatos a comprender mejor el electorado y a diseñar estrategias más efectivas.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350" y="1004600"/>
            <a:ext cx="2374400" cy="2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248800" y="409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Video: https://www.youtube.com/watch?v=v7-3j7JAwHs()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48800" y="1525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Definición de Intención de Voto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 La intención de voto se refiere a la predisposición de los electores a votar por un candidato o partido político en una elección.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 Importancia en el contexto electoral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 Influye en estrategias de campaña y en la percepción pública.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350" y="2667350"/>
            <a:ext cx="2090275" cy="18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-2090250" y="133350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600"/>
              <a:t>Propósito  </a:t>
            </a:r>
            <a:endParaRPr sz="86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179650" y="2082575"/>
            <a:ext cx="3888900" cy="24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Analizar cómo los datos históricos pueden ser utilizados para predecir la intención de voto en elecciones futuras.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75" y="2667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Factores que afectan la intención de voto </a:t>
            </a:r>
            <a:endParaRPr/>
          </a:p>
        </p:txBody>
      </p:sp>
      <p:grpSp>
        <p:nvGrpSpPr>
          <p:cNvPr id="83" name="Google Shape;83;p16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84" name="Google Shape;84;p16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6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Demográficos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>
            <p:ph idx="4294967295" type="body"/>
          </p:nvPr>
        </p:nvSpPr>
        <p:spPr>
          <a:xfrm>
            <a:off x="582250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/>
              <a:t>Edad, género, nivel educativo, ubicación geográfica.</a:t>
            </a:r>
            <a:endParaRPr sz="1600"/>
          </a:p>
        </p:txBody>
      </p:sp>
      <p:grpSp>
        <p:nvGrpSpPr>
          <p:cNvPr id="88" name="Google Shape;88;p16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89" name="Google Shape;89;p16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6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Psicológicos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/>
              <a:t>Creencias, valores, y emociones de los votantes.</a:t>
            </a:r>
            <a:endParaRPr sz="1600"/>
          </a:p>
        </p:txBody>
      </p:sp>
      <p:grpSp>
        <p:nvGrpSpPr>
          <p:cNvPr id="93" name="Google Shape;93;p1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94" name="Google Shape;94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6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Contextuales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/>
              <a:t>Situación económica, eventos actuales, escándalos políticos.</a:t>
            </a:r>
            <a:endParaRPr sz="1600"/>
          </a:p>
        </p:txBody>
      </p:sp>
      <p:sp>
        <p:nvSpPr>
          <p:cNvPr id="98" name="Google Shape;98;p16"/>
          <p:cNvSpPr txBox="1"/>
          <p:nvPr/>
        </p:nvSpPr>
        <p:spPr>
          <a:xfrm>
            <a:off x="0" y="2040600"/>
            <a:ext cx="9144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00" y="3044900"/>
            <a:ext cx="19241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209" y="2571750"/>
            <a:ext cx="20649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9720" y="2839070"/>
            <a:ext cx="2116350" cy="17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108000" y="34200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 u="sng"/>
              <a:t>Métodos para medir la intención de voto. </a:t>
            </a:r>
            <a:endParaRPr b="1"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Encuestas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- Tipos: telefónicas, online, cara a cara.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- Análisis de datos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- Uso de estadísticas y modelos predictivos.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- Estudios de caso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- Ejemplos de elecciones pasadas y su análisis.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-Redes sociales. 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100" y="0"/>
            <a:ext cx="2754100" cy="24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075" y="3602525"/>
            <a:ext cx="2504100" cy="154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2525" y="3228450"/>
            <a:ext cx="1861475" cy="18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1100" y="3249550"/>
            <a:ext cx="17477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671250" y="0"/>
            <a:ext cx="7852200" cy="18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Probabilidad y predicción de resultados 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1434000"/>
            <a:ext cx="91440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-Concepto de Probabilidad en Elecciones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La probabilidad se utiliza para estimar la posibilidad de que un candidato gane basándose en datos de intención de voto.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Ejemplos de Modelos Predictivos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- Modelos estadísticos (regresión logística, modelos bayesianos).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13" y="3392150"/>
            <a:ext cx="28860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625" y="3392150"/>
            <a:ext cx="34474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Limitaciones de la intención de voto. </a:t>
            </a:r>
            <a:endParaRPr/>
          </a:p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Limitaciones de la Intención de Voto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 Margen de error en encuestas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 Importancia de considerar el tamaño de la muestra y la metodología.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 Cambios en la opinión pública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 La intención de voto puede cambiar rápidamente debido a eventos imprevistos.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627" y="3279077"/>
            <a:ext cx="2979197" cy="16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282" y="2208925"/>
            <a:ext cx="1810922" cy="12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idx="4294967295" type="title"/>
          </p:nvPr>
        </p:nvSpPr>
        <p:spPr>
          <a:xfrm>
            <a:off x="311700" y="144500"/>
            <a:ext cx="8520600" cy="9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Ejemplo de probabilidad y tendencia nacional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Candidatos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20"/>
          <p:cNvSpPr txBox="1"/>
          <p:nvPr>
            <p:ph idx="4294967295" type="body"/>
          </p:nvPr>
        </p:nvSpPr>
        <p:spPr>
          <a:xfrm>
            <a:off x="0" y="2065675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Gustavo Petro 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134" name="Google Shape;134;p20"/>
          <p:cNvCxnSpPr/>
          <p:nvPr/>
        </p:nvCxnSpPr>
        <p:spPr>
          <a:xfrm>
            <a:off x="1118175" y="3858844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0"/>
          <p:cNvSpPr txBox="1"/>
          <p:nvPr>
            <p:ph idx="4294967295" type="body"/>
          </p:nvPr>
        </p:nvSpPr>
        <p:spPr>
          <a:xfrm>
            <a:off x="6163575" y="4328418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36" name="Google Shape;136;p20"/>
          <p:cNvSpPr txBox="1"/>
          <p:nvPr>
            <p:ph idx="4294967295" type="body"/>
          </p:nvPr>
        </p:nvSpPr>
        <p:spPr>
          <a:xfrm>
            <a:off x="2374559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Rodolfo </a:t>
            </a:r>
            <a:r>
              <a:rPr lang="es" sz="1700">
                <a:solidFill>
                  <a:schemeClr val="dk1"/>
                </a:solidFill>
              </a:rPr>
              <a:t>Hernández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3327800" y="3858844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20"/>
          <p:cNvSpPr txBox="1"/>
          <p:nvPr>
            <p:ph idx="4294967295" type="body"/>
          </p:nvPr>
        </p:nvSpPr>
        <p:spPr>
          <a:xfrm>
            <a:off x="2374545" y="3938568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39" name="Google Shape;139;p20"/>
          <p:cNvSpPr txBox="1"/>
          <p:nvPr>
            <p:ph idx="4294967295" type="body"/>
          </p:nvPr>
        </p:nvSpPr>
        <p:spPr>
          <a:xfrm>
            <a:off x="4584180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Federico </a:t>
            </a:r>
            <a:r>
              <a:rPr lang="es" sz="1700">
                <a:solidFill>
                  <a:schemeClr val="dk1"/>
                </a:solidFill>
              </a:rPr>
              <a:t>gutierrez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5554075" y="3858844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20"/>
          <p:cNvSpPr txBox="1"/>
          <p:nvPr>
            <p:ph idx="4294967295" type="body"/>
          </p:nvPr>
        </p:nvSpPr>
        <p:spPr>
          <a:xfrm>
            <a:off x="4584169" y="3938568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42" name="Google Shape;142;p20"/>
          <p:cNvSpPr txBox="1"/>
          <p:nvPr>
            <p:ph idx="4294967295" type="body"/>
          </p:nvPr>
        </p:nvSpPr>
        <p:spPr>
          <a:xfrm>
            <a:off x="6793801" y="3108900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sergio fajardo 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>
            <a:off x="7747050" y="3858844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0"/>
          <p:cNvSpPr txBox="1"/>
          <p:nvPr>
            <p:ph idx="4294967295" type="body"/>
          </p:nvPr>
        </p:nvSpPr>
        <p:spPr>
          <a:xfrm>
            <a:off x="6793795" y="3938568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800" y="3622350"/>
            <a:ext cx="7281375" cy="1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75" y="1092375"/>
            <a:ext cx="1949750" cy="2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588" y="1030050"/>
            <a:ext cx="2001600" cy="20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4650" y="1151412"/>
            <a:ext cx="1949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9600" y="1100788"/>
            <a:ext cx="2001600" cy="2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-411300" y="3103788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Gustavo Petro </a:t>
            </a:r>
            <a:r>
              <a:rPr lang="es" sz="17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17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4294967295" type="title"/>
          </p:nvPr>
        </p:nvSpPr>
        <p:spPr>
          <a:xfrm>
            <a:off x="311700" y="445025"/>
            <a:ext cx="748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de probabilidad nacional  </a:t>
            </a:r>
            <a:endParaRPr/>
          </a:p>
        </p:txBody>
      </p:sp>
      <p:sp>
        <p:nvSpPr>
          <p:cNvPr id="156" name="Google Shape;156;p21"/>
          <p:cNvSpPr txBox="1"/>
          <p:nvPr>
            <p:ph idx="4294967295" type="body"/>
          </p:nvPr>
        </p:nvSpPr>
        <p:spPr>
          <a:xfrm>
            <a:off x="0" y="2713075"/>
            <a:ext cx="5688900" cy="18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 sz="2100">
                <a:solidFill>
                  <a:schemeClr val="dk1"/>
                </a:solidFill>
              </a:rPr>
              <a:t>https://colombia.as.com/actualidad/ingrid-betancourt-se-adhiere-a-la-campana-de-rodolfo-hernandez-n/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57" name="Google Shape;157;p21"/>
          <p:cNvSpPr txBox="1"/>
          <p:nvPr>
            <p:ph idx="4294967295" type="body"/>
          </p:nvPr>
        </p:nvSpPr>
        <p:spPr>
          <a:xfrm>
            <a:off x="7570475" y="254200"/>
            <a:ext cx="1078800" cy="2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2"/>
                </a:solidFill>
              </a:rPr>
              <a:t>Elemento 1</a:t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8685573" y="254209"/>
            <a:ext cx="219000" cy="21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4294967295" type="body"/>
          </p:nvPr>
        </p:nvSpPr>
        <p:spPr>
          <a:xfrm>
            <a:off x="7555043" y="602125"/>
            <a:ext cx="1115100" cy="2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2"/>
                </a:solidFill>
              </a:rPr>
              <a:t>Elemento 2</a:t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8685573" y="602134"/>
            <a:ext cx="219000" cy="21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idx="4294967295" type="body"/>
          </p:nvPr>
        </p:nvSpPr>
        <p:spPr>
          <a:xfrm>
            <a:off x="5688925" y="45447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dk1"/>
                </a:solidFill>
              </a:rPr>
              <a:t>20XX</a:t>
            </a:r>
            <a:endParaRPr sz="1400"/>
          </a:p>
        </p:txBody>
      </p:sp>
      <p:sp>
        <p:nvSpPr>
          <p:cNvPr id="162" name="Google Shape;162;p21"/>
          <p:cNvSpPr txBox="1"/>
          <p:nvPr>
            <p:ph idx="4294967295" type="body"/>
          </p:nvPr>
        </p:nvSpPr>
        <p:spPr>
          <a:xfrm>
            <a:off x="5689050" y="274585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accent5"/>
                </a:solidFill>
              </a:rPr>
              <a:t>20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5688763" y="3060256"/>
            <a:ext cx="689700" cy="37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>
            <p:ph idx="4294967295" type="body"/>
          </p:nvPr>
        </p:nvSpPr>
        <p:spPr>
          <a:xfrm>
            <a:off x="5689075" y="3083375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5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5688775" y="3432000"/>
            <a:ext cx="689700" cy="111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>
            <p:ph idx="4294967295" type="body"/>
          </p:nvPr>
        </p:nvSpPr>
        <p:spPr>
          <a:xfrm>
            <a:off x="5689050" y="3814038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15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7" name="Google Shape;167;p21"/>
          <p:cNvSpPr txBox="1"/>
          <p:nvPr>
            <p:ph idx="4294967295" type="body"/>
          </p:nvPr>
        </p:nvSpPr>
        <p:spPr>
          <a:xfrm>
            <a:off x="6534813" y="45447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dk1"/>
                </a:solidFill>
              </a:rPr>
              <a:t>20XX</a:t>
            </a:r>
            <a:endParaRPr sz="1400"/>
          </a:p>
        </p:txBody>
      </p:sp>
      <p:sp>
        <p:nvSpPr>
          <p:cNvPr id="168" name="Google Shape;168;p21"/>
          <p:cNvSpPr txBox="1"/>
          <p:nvPr>
            <p:ph idx="4294967295" type="body"/>
          </p:nvPr>
        </p:nvSpPr>
        <p:spPr>
          <a:xfrm>
            <a:off x="6534825" y="20691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accent5"/>
                </a:solidFill>
              </a:rPr>
              <a:t>29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534875" y="2383507"/>
            <a:ext cx="689400" cy="30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>
            <p:ph idx="4294967295" type="body"/>
          </p:nvPr>
        </p:nvSpPr>
        <p:spPr>
          <a:xfrm>
            <a:off x="6534875" y="2380513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6534875" y="2689800"/>
            <a:ext cx="689400" cy="185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>
            <p:ph idx="4294967295" type="body"/>
          </p:nvPr>
        </p:nvSpPr>
        <p:spPr>
          <a:xfrm>
            <a:off x="6534850" y="338335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25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3" name="Google Shape;173;p21"/>
          <p:cNvSpPr txBox="1"/>
          <p:nvPr>
            <p:ph idx="4294967295" type="body"/>
          </p:nvPr>
        </p:nvSpPr>
        <p:spPr>
          <a:xfrm>
            <a:off x="7380800" y="45447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dk1"/>
                </a:solidFill>
              </a:rPr>
              <a:t>20XX</a:t>
            </a:r>
            <a:endParaRPr sz="1400"/>
          </a:p>
        </p:txBody>
      </p:sp>
      <p:sp>
        <p:nvSpPr>
          <p:cNvPr id="174" name="Google Shape;174;p21"/>
          <p:cNvSpPr txBox="1"/>
          <p:nvPr>
            <p:ph idx="4294967295" type="body"/>
          </p:nvPr>
        </p:nvSpPr>
        <p:spPr>
          <a:xfrm>
            <a:off x="7380800" y="13269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accent5"/>
                </a:solidFill>
              </a:rPr>
              <a:t>39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7380700" y="1641307"/>
            <a:ext cx="689400" cy="30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>
            <p:ph idx="4294967295" type="body"/>
          </p:nvPr>
        </p:nvSpPr>
        <p:spPr>
          <a:xfrm>
            <a:off x="7374938" y="1641288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7380700" y="1947601"/>
            <a:ext cx="689400" cy="259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>
            <p:ph idx="4294967295" type="body"/>
          </p:nvPr>
        </p:nvSpPr>
        <p:spPr>
          <a:xfrm>
            <a:off x="7374913" y="29358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35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9" name="Google Shape;179;p21"/>
          <p:cNvSpPr txBox="1"/>
          <p:nvPr>
            <p:ph idx="4294967295" type="body"/>
          </p:nvPr>
        </p:nvSpPr>
        <p:spPr>
          <a:xfrm>
            <a:off x="8226775" y="45447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dk1"/>
                </a:solidFill>
              </a:rPr>
              <a:t>20XX</a:t>
            </a:r>
            <a:endParaRPr sz="1400"/>
          </a:p>
        </p:txBody>
      </p:sp>
      <p:sp>
        <p:nvSpPr>
          <p:cNvPr id="180" name="Google Shape;180;p21"/>
          <p:cNvSpPr txBox="1"/>
          <p:nvPr>
            <p:ph idx="4294967295" type="body"/>
          </p:nvPr>
        </p:nvSpPr>
        <p:spPr>
          <a:xfrm>
            <a:off x="8215175" y="22213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accent5"/>
                </a:solidFill>
              </a:rPr>
              <a:t>27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8215013" y="2535706"/>
            <a:ext cx="689700" cy="37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idx="4294967295" type="body"/>
          </p:nvPr>
        </p:nvSpPr>
        <p:spPr>
          <a:xfrm>
            <a:off x="8226525" y="2564038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5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8215175" y="2906800"/>
            <a:ext cx="689400" cy="163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>
            <p:ph idx="4294967295" type="body"/>
          </p:nvPr>
        </p:nvSpPr>
        <p:spPr>
          <a:xfrm>
            <a:off x="8226525" y="33830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chemeClr val="lt1"/>
                </a:solidFill>
              </a:rPr>
              <a:t>22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44033" l="6726" r="27257" t="25786"/>
          <a:stretch/>
        </p:blipFill>
        <p:spPr>
          <a:xfrm>
            <a:off x="124400" y="1018675"/>
            <a:ext cx="6036398" cy="15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