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57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04F71-DF25-467E-86BD-EDBCFF2F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Poblaciones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7FB8D-41DD-4CB1-917D-4B683CA4C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Grado 8</a:t>
            </a:r>
          </a:p>
        </p:txBody>
      </p:sp>
    </p:spTree>
    <p:extLst>
      <p:ext uri="{BB962C8B-B14F-4D97-AF65-F5344CB8AC3E}">
        <p14:creationId xmlns:p14="http://schemas.microsoft.com/office/powerpoint/2010/main" val="92843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88816F6-420B-41AF-95BF-FD127FE268EA}"/>
              </a:ext>
            </a:extLst>
          </p:cNvPr>
          <p:cNvSpPr/>
          <p:nvPr/>
        </p:nvSpPr>
        <p:spPr>
          <a:xfrm>
            <a:off x="4733365" y="1828800"/>
            <a:ext cx="2796988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POBLACIÓN BIOLOGICA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7A6846C-40B4-4011-8102-F25C5CD46A0F}"/>
              </a:ext>
            </a:extLst>
          </p:cNvPr>
          <p:cNvSpPr/>
          <p:nvPr/>
        </p:nvSpPr>
        <p:spPr>
          <a:xfrm>
            <a:off x="4693024" y="484477"/>
            <a:ext cx="2796988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ECOLOGIA</a:t>
            </a:r>
          </a:p>
        </p:txBody>
      </p:sp>
      <p:sp>
        <p:nvSpPr>
          <p:cNvPr id="8" name="Distinto de 7">
            <a:extLst>
              <a:ext uri="{FF2B5EF4-FFF2-40B4-BE49-F238E27FC236}">
                <a16:creationId xmlns:a16="http://schemas.microsoft.com/office/drawing/2014/main" id="{B62253E8-2686-4C16-B7D4-3EB5BB3F9C8E}"/>
              </a:ext>
            </a:extLst>
          </p:cNvPr>
          <p:cNvSpPr/>
          <p:nvPr/>
        </p:nvSpPr>
        <p:spPr>
          <a:xfrm>
            <a:off x="7866529" y="2030506"/>
            <a:ext cx="793377" cy="43030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A38CA6DE-C1A3-40BF-9539-8470B27CAEFD}"/>
              </a:ext>
            </a:extLst>
          </p:cNvPr>
          <p:cNvSpPr/>
          <p:nvPr/>
        </p:nvSpPr>
        <p:spPr>
          <a:xfrm>
            <a:off x="3879477" y="1963271"/>
            <a:ext cx="685800" cy="605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C6A953B-CC8D-4A89-B79A-1AE1A76A6074}"/>
              </a:ext>
            </a:extLst>
          </p:cNvPr>
          <p:cNvSpPr/>
          <p:nvPr/>
        </p:nvSpPr>
        <p:spPr>
          <a:xfrm>
            <a:off x="2689412" y="322729"/>
            <a:ext cx="860612" cy="138504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errar corchete 10">
            <a:extLst>
              <a:ext uri="{FF2B5EF4-FFF2-40B4-BE49-F238E27FC236}">
                <a16:creationId xmlns:a16="http://schemas.microsoft.com/office/drawing/2014/main" id="{BF175FEB-D0CC-4387-B576-6683E1585876}"/>
              </a:ext>
            </a:extLst>
          </p:cNvPr>
          <p:cNvSpPr/>
          <p:nvPr/>
        </p:nvSpPr>
        <p:spPr>
          <a:xfrm>
            <a:off x="2689412" y="1828800"/>
            <a:ext cx="860612" cy="138504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A01B3546-6F62-4298-8EA1-563553F3745D}"/>
              </a:ext>
            </a:extLst>
          </p:cNvPr>
          <p:cNvSpPr/>
          <p:nvPr/>
        </p:nvSpPr>
        <p:spPr>
          <a:xfrm>
            <a:off x="3869392" y="686184"/>
            <a:ext cx="685800" cy="605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A93AAF-E570-482E-AE4C-1D810F663D71}"/>
              </a:ext>
            </a:extLst>
          </p:cNvPr>
          <p:cNvSpPr txBox="1"/>
          <p:nvPr/>
        </p:nvSpPr>
        <p:spPr>
          <a:xfrm>
            <a:off x="961465" y="484477"/>
            <a:ext cx="233642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1100" b="1" dirty="0"/>
              <a:t>Qué es: </a:t>
            </a:r>
            <a:r>
              <a:rPr lang="es-CO" sz="1100" dirty="0"/>
              <a:t>Rama de la biología que estudia las relaciones entre los seres vivos y su entorno</a:t>
            </a:r>
          </a:p>
          <a:p>
            <a:pPr marL="342900" indent="-342900">
              <a:buAutoNum type="arabicPeriod"/>
            </a:pPr>
            <a:r>
              <a:rPr lang="es-CO" sz="1000" b="1" dirty="0"/>
              <a:t>Cómo se manifiesta</a:t>
            </a:r>
            <a:r>
              <a:rPr lang="es-CO" sz="1000" dirty="0"/>
              <a:t>: En relaciones entre organismos cadenas y redes tróficas, adaptaciones al entorno y ciclos naturales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27020F-2127-47BA-BA29-08D96C2AE7E0}"/>
              </a:ext>
            </a:extLst>
          </p:cNvPr>
          <p:cNvSpPr txBox="1"/>
          <p:nvPr/>
        </p:nvSpPr>
        <p:spPr>
          <a:xfrm>
            <a:off x="1060637" y="2075047"/>
            <a:ext cx="2336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1,1 Qué es: </a:t>
            </a:r>
            <a:r>
              <a:rPr lang="es-CO" sz="1100" dirty="0"/>
              <a:t>Conjunto de organismos de una misma especie</a:t>
            </a:r>
          </a:p>
          <a:p>
            <a:r>
              <a:rPr lang="es-CO" sz="1000" b="1" dirty="0"/>
              <a:t>2,1 Cómo se manifiesta: </a:t>
            </a:r>
            <a:r>
              <a:rPr lang="es-CO" sz="1000" dirty="0"/>
              <a:t>En interacciones entre individuos de la misma especie en un área y tiempo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C37BD5F0-9885-407F-B79C-76388172AF10}"/>
              </a:ext>
            </a:extLst>
          </p:cNvPr>
          <p:cNvSpPr/>
          <p:nvPr/>
        </p:nvSpPr>
        <p:spPr>
          <a:xfrm>
            <a:off x="8673353" y="1291301"/>
            <a:ext cx="1101539" cy="184224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E62AEAE8-4450-40D4-8456-CA81360FE962}"/>
              </a:ext>
            </a:extLst>
          </p:cNvPr>
          <p:cNvSpPr/>
          <p:nvPr/>
        </p:nvSpPr>
        <p:spPr>
          <a:xfrm>
            <a:off x="5930153" y="2756647"/>
            <a:ext cx="430306" cy="578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2284DE2-A41E-4961-8063-73AA61AEA325}"/>
              </a:ext>
            </a:extLst>
          </p:cNvPr>
          <p:cNvSpPr/>
          <p:nvPr/>
        </p:nvSpPr>
        <p:spPr>
          <a:xfrm>
            <a:off x="5066179" y="3429000"/>
            <a:ext cx="2131359" cy="99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Según sus características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E89DA0-315A-485F-B905-158B9E9E8A16}"/>
              </a:ext>
            </a:extLst>
          </p:cNvPr>
          <p:cNvCxnSpPr/>
          <p:nvPr/>
        </p:nvCxnSpPr>
        <p:spPr>
          <a:xfrm>
            <a:off x="1573305" y="5015753"/>
            <a:ext cx="91171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86866BA-F375-4D1A-933B-8279AA28F5B1}"/>
              </a:ext>
            </a:extLst>
          </p:cNvPr>
          <p:cNvCxnSpPr>
            <a:stCxn id="18" idx="4"/>
          </p:cNvCxnSpPr>
          <p:nvPr/>
        </p:nvCxnSpPr>
        <p:spPr>
          <a:xfrm flipH="1">
            <a:off x="6131857" y="4424082"/>
            <a:ext cx="2" cy="5916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4B00686-6D65-4757-B9EF-76DEA5939968}"/>
              </a:ext>
            </a:extLst>
          </p:cNvPr>
          <p:cNvSpPr/>
          <p:nvPr/>
        </p:nvSpPr>
        <p:spPr>
          <a:xfrm>
            <a:off x="1573305" y="5513294"/>
            <a:ext cx="981636" cy="37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Edad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3500DD-5F5F-4DC8-BACF-5BFD752AFD3B}"/>
              </a:ext>
            </a:extLst>
          </p:cNvPr>
          <p:cNvSpPr/>
          <p:nvPr/>
        </p:nvSpPr>
        <p:spPr>
          <a:xfrm>
            <a:off x="3059206" y="5522540"/>
            <a:ext cx="981636" cy="37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Sexo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83C0556-B876-4E32-BAB1-E76940708685}"/>
              </a:ext>
            </a:extLst>
          </p:cNvPr>
          <p:cNvSpPr/>
          <p:nvPr/>
        </p:nvSpPr>
        <p:spPr>
          <a:xfrm>
            <a:off x="4504768" y="5383025"/>
            <a:ext cx="1586750" cy="707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Estado Reproductivo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61E4C50-C7D0-4EEF-A1A8-31D6F02499BF}"/>
              </a:ext>
            </a:extLst>
          </p:cNvPr>
          <p:cNvSpPr/>
          <p:nvPr/>
        </p:nvSpPr>
        <p:spPr>
          <a:xfrm>
            <a:off x="6595785" y="5513294"/>
            <a:ext cx="981636" cy="37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Tamaño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4CE1912-ACFE-4045-B7C6-03F2C2527DE0}"/>
              </a:ext>
            </a:extLst>
          </p:cNvPr>
          <p:cNvSpPr/>
          <p:nvPr/>
        </p:nvSpPr>
        <p:spPr>
          <a:xfrm>
            <a:off x="8169087" y="5513294"/>
            <a:ext cx="1190065" cy="37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Ubicación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BDEDE68-8B25-4D31-B709-F18342BD095B}"/>
              </a:ext>
            </a:extLst>
          </p:cNvPr>
          <p:cNvSpPr/>
          <p:nvPr/>
        </p:nvSpPr>
        <p:spPr>
          <a:xfrm>
            <a:off x="9950818" y="5513293"/>
            <a:ext cx="1425394" cy="70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Función Ecológica</a:t>
            </a:r>
          </a:p>
        </p:txBody>
      </p:sp>
    </p:spTree>
    <p:extLst>
      <p:ext uri="{BB962C8B-B14F-4D97-AF65-F5344CB8AC3E}">
        <p14:creationId xmlns:p14="http://schemas.microsoft.com/office/powerpoint/2010/main" val="97927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3F9C6-3E8B-4130-AC3C-99B4BDCD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AHORA SU TURNO DE INVESTIGAR Y REFLEXIONAR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9FDA-6A4D-4785-B6AD-31E482DC3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MIS </a:t>
            </a:r>
            <a:r>
              <a:rPr lang="es-CO" dirty="0" err="1"/>
              <a:t>Colors</a:t>
            </a:r>
            <a:r>
              <a:rPr lang="es-CO" dirty="0"/>
              <a:t> </a:t>
            </a:r>
            <a:r>
              <a:rPr lang="es-CO" dirty="0" err="1"/>
              <a:t>Chikens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05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19A34-D060-4030-9C49-CF25E61E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701" y="1565726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s-CO" dirty="0"/>
              <a:t>N1. </a:t>
            </a:r>
            <a:r>
              <a:rPr lang="es-ES" sz="3300" b="0" i="0" dirty="0">
                <a:solidFill>
                  <a:srgbClr val="000000"/>
                </a:solidFill>
                <a:effectLst/>
                <a:latin typeface="Varela Round"/>
              </a:rPr>
              <a:t>Contrasta por medio de una reflexión de como el ser humano ha afectado en el transcurso de 30 años las poblaciones de Tortuga </a:t>
            </a:r>
            <a:r>
              <a:rPr lang="es-ES" sz="3300" b="0" i="0" dirty="0" err="1">
                <a:solidFill>
                  <a:srgbClr val="000000"/>
                </a:solidFill>
                <a:effectLst/>
                <a:latin typeface="Varela Round"/>
              </a:rPr>
              <a:t>Pimpano</a:t>
            </a:r>
            <a:r>
              <a:rPr lang="es-ES" sz="3300" b="0" i="0" dirty="0">
                <a:solidFill>
                  <a:srgbClr val="000000"/>
                </a:solidFill>
                <a:effectLst/>
                <a:latin typeface="Varela Round"/>
              </a:rPr>
              <a:t>, Tigrillo, café arábigo , </a:t>
            </a:r>
            <a:r>
              <a:rPr lang="es-ES" sz="3300" b="0" i="0" dirty="0" err="1">
                <a:solidFill>
                  <a:srgbClr val="000000"/>
                </a:solidFill>
                <a:effectLst/>
                <a:latin typeface="Varela Round"/>
              </a:rPr>
              <a:t>Zarigüella</a:t>
            </a:r>
            <a:r>
              <a:rPr lang="es-ES" sz="3300" b="0" i="0" dirty="0">
                <a:solidFill>
                  <a:srgbClr val="000000"/>
                </a:solidFill>
                <a:effectLst/>
                <a:latin typeface="Varela Round"/>
              </a:rPr>
              <a:t>, conejos, </a:t>
            </a:r>
            <a:r>
              <a:rPr lang="es-ES" sz="3300" b="0" i="0" dirty="0" err="1">
                <a:solidFill>
                  <a:srgbClr val="000000"/>
                </a:solidFill>
                <a:effectLst/>
                <a:latin typeface="Varela Round"/>
              </a:rPr>
              <a:t>etc</a:t>
            </a:r>
            <a:r>
              <a:rPr lang="es-ES" sz="3300" b="0" i="0" dirty="0">
                <a:solidFill>
                  <a:srgbClr val="000000"/>
                </a:solidFill>
                <a:effectLst/>
                <a:latin typeface="Varela Round"/>
              </a:rPr>
              <a:t>, en diversos </a:t>
            </a:r>
            <a:r>
              <a:rPr lang="es-ES" sz="3300" b="0" i="0" dirty="0" err="1">
                <a:solidFill>
                  <a:srgbClr val="000000"/>
                </a:solidFill>
                <a:effectLst/>
                <a:latin typeface="Varela Round"/>
              </a:rPr>
              <a:t>escosistemas</a:t>
            </a:r>
            <a:r>
              <a:rPr lang="es-ES" sz="3300" b="0" i="0" dirty="0">
                <a:solidFill>
                  <a:srgbClr val="000000"/>
                </a:solidFill>
                <a:effectLst/>
                <a:latin typeface="Varela Round"/>
              </a:rPr>
              <a:t> del departamento del Quindío.</a:t>
            </a:r>
            <a:endParaRPr lang="es-CO" sz="3300" dirty="0"/>
          </a:p>
        </p:txBody>
      </p:sp>
    </p:spTree>
    <p:extLst>
      <p:ext uri="{BB962C8B-B14F-4D97-AF65-F5344CB8AC3E}">
        <p14:creationId xmlns:p14="http://schemas.microsoft.com/office/powerpoint/2010/main" val="143288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8D86A-E69E-4A5D-B8BB-FA5B4C43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HIPOTESIS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FEA71-D8A8-4FF2-B705-93B0B876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aumento del efecto invernadero intensifica el cambio climático, alterando las condiciones ambientales necesarias para el desarrollo natural de la palma de cera (</a:t>
            </a:r>
            <a:r>
              <a:rPr lang="es-ES" dirty="0" err="1"/>
              <a:t>Ceroxylon</a:t>
            </a:r>
            <a:r>
              <a:rPr lang="es-ES" dirty="0"/>
              <a:t> </a:t>
            </a:r>
            <a:r>
              <a:rPr lang="es-ES" dirty="0" err="1"/>
              <a:t>quindiuense</a:t>
            </a:r>
            <a:r>
              <a:rPr lang="es-ES" dirty="0"/>
              <a:t>). En los bosques altoandinos del Quindío, el incremento de temperaturas, la variación en los patrones de lluvia y la reducción de niebla afectan directamente la germinación de semillas, el crecimiento de plántulas y la supervivencia de ejemplares jóvenes. Además, el cambio climático puede alterar la interacción con especies polinizadoras o dispersoras de semillas (como aves y murciélagos), lo que disminuye la regeneración natural y puede llevar a un desequilibrio en la estructura poblacional de esta especie emblemática.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A9CB2D-1106-4F21-BC82-9E6D3A410F31}"/>
              </a:ext>
            </a:extLst>
          </p:cNvPr>
          <p:cNvSpPr/>
          <p:nvPr/>
        </p:nvSpPr>
        <p:spPr>
          <a:xfrm>
            <a:off x="7745506" y="1492624"/>
            <a:ext cx="2918012" cy="61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ARGUMENTO</a:t>
            </a:r>
          </a:p>
        </p:txBody>
      </p:sp>
    </p:spTree>
    <p:extLst>
      <p:ext uri="{BB962C8B-B14F-4D97-AF65-F5344CB8AC3E}">
        <p14:creationId xmlns:p14="http://schemas.microsoft.com/office/powerpoint/2010/main" val="220249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4FC759-BB91-4287-9D68-A018E919E092}"/>
              </a:ext>
            </a:extLst>
          </p:cNvPr>
          <p:cNvSpPr txBox="1">
            <a:spLocks/>
          </p:cNvSpPr>
          <p:nvPr/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Aunque el efecto invernadero tiene impactos negativos, no necesariamente conduce a una disminución drástica de las poblaciones de palma de cera en todos los contextos. Estudios recientes sugieren que esta especie presenta cierta resiliencia frente a cambios climáticos moderados, gracias a su capacidad de adaptación a variaciones en la temperatura y a la altitud. Además, en zonas protegidas del Quindío, como el Valle de Cocora, se están implementando programas de conservación y reforestación que compensan parte del impacto ambiental. En este sentido, factores como la deforestación y el uso del suelo podrían ser más determinantes que el efecto invernadero en la dinámica poblacional de la palma.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39FD14-1A69-434C-8DE6-C7E663496006}"/>
              </a:ext>
            </a:extLst>
          </p:cNvPr>
          <p:cNvSpPr/>
          <p:nvPr/>
        </p:nvSpPr>
        <p:spPr>
          <a:xfrm>
            <a:off x="7745506" y="1492624"/>
            <a:ext cx="2918012" cy="61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CONTRARGUMENTO</a:t>
            </a:r>
          </a:p>
        </p:txBody>
      </p:sp>
    </p:spTree>
    <p:extLst>
      <p:ext uri="{BB962C8B-B14F-4D97-AF65-F5344CB8AC3E}">
        <p14:creationId xmlns:p14="http://schemas.microsoft.com/office/powerpoint/2010/main" val="2520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83981-2CF4-4044-A2C2-357B17E8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¿Que se debe entregar?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69A73-7CA4-4105-B66B-3990093F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240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los grupos establecidos , se debe entregar el siguiente informe escrito </a:t>
            </a:r>
          </a:p>
          <a:p>
            <a:pPr algn="l"/>
            <a:endParaRPr lang="es-E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sobre: La especie, la ubicación y la causa de perdida en natalidad y densidad poblacional.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Argumentos y contrargumentos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Literatura y fragmentos que nos permitan afirmar o negar lalos argumentos o contra argumentos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Conclusión obtenida por las lecturas realizadas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reflexión indiquen </a:t>
            </a:r>
            <a:r>
              <a:rPr lang="es-E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segun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s-E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leido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como esas causas han alterado las poblaciones en los </a:t>
            </a:r>
            <a:r>
              <a:rPr lang="es-E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ultimos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años.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</a:t>
            </a:r>
            <a:r>
              <a:rPr lang="es-E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br>
              <a:rPr lang="es-E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595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5021D-E00C-4EEF-8C6B-6720E439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162315"/>
            <a:ext cx="10178322" cy="1492132"/>
          </a:xfrm>
        </p:spPr>
        <p:txBody>
          <a:bodyPr/>
          <a:lstStyle/>
          <a:p>
            <a:r>
              <a:rPr lang="es-CO" dirty="0"/>
              <a:t>PROPOSITO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8ED71-F268-428B-AC17-FA6C7158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961015"/>
            <a:ext cx="10178322" cy="1734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Lectura del Blog 23 de Julio</a:t>
            </a:r>
          </a:p>
          <a:p>
            <a:pPr marL="0" indent="0">
              <a:buNone/>
            </a:pPr>
            <a:endParaRPr lang="es-CO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CO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Define por medio de lectura y proposiciones conceptos como población, dinámica, densidad y distribución dentro de la ecología, </a:t>
            </a:r>
            <a:r>
              <a:rPr lang="es-CO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partir del estudio de especies presentes en reservas naturales como el Parque Natural de los Nevados o la cuenca del río Quindío</a:t>
            </a:r>
            <a:r>
              <a:rPr lang="es-CO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52403F-2987-45EB-B47F-514EF673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-753928"/>
            <a:ext cx="4957482" cy="49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0806-3D4F-4C40-BFF7-B85BC0F7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COMPLETA LA FRASE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C474A4-16A3-4AFC-B691-2C281227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29" y="2451705"/>
            <a:ext cx="10540820" cy="19545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49DAAE4-DC7E-4DF2-9115-C5CE2FDA9AEE}"/>
              </a:ext>
            </a:extLst>
          </p:cNvPr>
          <p:cNvSpPr/>
          <p:nvPr/>
        </p:nvSpPr>
        <p:spPr>
          <a:xfrm>
            <a:off x="3886200" y="2864224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E1C867-5FBD-4545-96EE-B6BA97321AD4}"/>
              </a:ext>
            </a:extLst>
          </p:cNvPr>
          <p:cNvSpPr/>
          <p:nvPr/>
        </p:nvSpPr>
        <p:spPr>
          <a:xfrm>
            <a:off x="9484659" y="3144371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1EAB97-A83A-40C7-9E1B-5D4A89AC58C8}"/>
              </a:ext>
            </a:extLst>
          </p:cNvPr>
          <p:cNvSpPr/>
          <p:nvPr/>
        </p:nvSpPr>
        <p:spPr>
          <a:xfrm>
            <a:off x="1362635" y="3157818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5D0E51-3F54-4337-881F-3113E2228BCE}"/>
              </a:ext>
            </a:extLst>
          </p:cNvPr>
          <p:cNvSpPr/>
          <p:nvPr/>
        </p:nvSpPr>
        <p:spPr>
          <a:xfrm>
            <a:off x="1362635" y="3489513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2F0A21-5FEB-43D9-B6D5-3F433041FE22}"/>
              </a:ext>
            </a:extLst>
          </p:cNvPr>
          <p:cNvSpPr/>
          <p:nvPr/>
        </p:nvSpPr>
        <p:spPr>
          <a:xfrm>
            <a:off x="1362635" y="3821208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9255A6-B84F-4D45-A2A7-4AA1323D112E}"/>
              </a:ext>
            </a:extLst>
          </p:cNvPr>
          <p:cNvSpPr/>
          <p:nvPr/>
        </p:nvSpPr>
        <p:spPr>
          <a:xfrm>
            <a:off x="4011706" y="3792073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32BDDE-A731-464E-83BB-4CCDF54032D4}"/>
              </a:ext>
            </a:extLst>
          </p:cNvPr>
          <p:cNvSpPr/>
          <p:nvPr/>
        </p:nvSpPr>
        <p:spPr>
          <a:xfrm>
            <a:off x="3245223" y="4099184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96106BB-A385-4569-B09F-F099549D6FC1}"/>
              </a:ext>
            </a:extLst>
          </p:cNvPr>
          <p:cNvSpPr/>
          <p:nvPr/>
        </p:nvSpPr>
        <p:spPr>
          <a:xfrm>
            <a:off x="5773270" y="4112631"/>
            <a:ext cx="1532965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3F5CB-2F71-41C6-8E11-922DAA3DF101}"/>
              </a:ext>
            </a:extLst>
          </p:cNvPr>
          <p:cNvSpPr txBox="1"/>
          <p:nvPr/>
        </p:nvSpPr>
        <p:spPr>
          <a:xfrm>
            <a:off x="5015753" y="4692673"/>
            <a:ext cx="19498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Mortalidad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Natalidad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Emigración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Migración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Población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Abiótico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Biótico </a:t>
            </a:r>
          </a:p>
        </p:txBody>
      </p:sp>
    </p:spTree>
    <p:extLst>
      <p:ext uri="{BB962C8B-B14F-4D97-AF65-F5344CB8AC3E}">
        <p14:creationId xmlns:p14="http://schemas.microsoft.com/office/powerpoint/2010/main" val="37777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FC2B4-A10F-451A-A497-D980130A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DISTRIBUCIÓN DE POBLACIONES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AB82-576B-49AB-B2A7-6CC0E4DC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8739487" cy="4005075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es?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forma en que los individuos de una población se organizan en un espacio determinado.</a:t>
            </a:r>
          </a:p>
          <a:p>
            <a:pPr marL="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espacial: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cómo se ubican los organismos en su hábitat. Se clasifica en tres tipos: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Aleatoria: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individuos se distribuyen sin un patrón definido. Ejemplo: bacterias en medios de cultivo.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Uniforme: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individuos se ubican a distancias constantes entre sí, por competencia de recursos. Ejemplo: árboles en un bosque.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Agrupada: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individuos se reúnen por recursos o interacciones sociales. Es la más común. Ejemplo: bandadas de aves o manadas de mamíferos.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55D4A2-5CE3-490D-A0E1-3CBA4FEB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739" y="1506070"/>
            <a:ext cx="5419165" cy="5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75012-F0AE-4CEC-A850-FB37117B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92624"/>
            <a:ext cx="5310487" cy="3593591"/>
          </a:xfrm>
        </p:spPr>
        <p:txBody>
          <a:bodyPr/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por edades: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 la población según la etapa de vida: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pre-reproductiva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jóvenes.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reproductiva: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adultos fértiles.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pos-reproductiva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individuos mayores.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EE2304-10C3-460E-9F42-DE7E021B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1385047"/>
            <a:ext cx="5056094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997E-63CE-4F4E-8EA5-DFB3A488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8631910" cy="1492132"/>
          </a:xfrm>
        </p:spPr>
        <p:txBody>
          <a:bodyPr/>
          <a:lstStyle/>
          <a:p>
            <a:pPr algn="ctr"/>
            <a:r>
              <a:rPr lang="es-CO" dirty="0"/>
              <a:t>LAS POBLACIONES CAMBIAN CON EL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42D80-00AE-4FB1-A054-DD9F51C2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48" y="3115236"/>
            <a:ext cx="10178322" cy="3593591"/>
          </a:xfrm>
        </p:spPr>
        <p:txBody>
          <a:bodyPr>
            <a:normAutofit/>
          </a:bodyPr>
          <a:lstStyle/>
          <a:p>
            <a:r>
              <a:rPr lang="es-C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De que manera la conservación de las poblaciones de plantas puede contribuir con el aprovisionamiento de agua para comunidades humanas?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A1D60-DFEC-4A97-867F-E9B3F12E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541" y="636494"/>
            <a:ext cx="3115235" cy="3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FF8C-6841-4E66-90F9-947041CB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DISTRIBUCIÓN POR SEXOS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D1E6D9-AF05-4B2A-9FD3-780A0183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Qué es?</a:t>
            </a:r>
            <a:br>
              <a:rPr lang="es-ES" dirty="0"/>
            </a:br>
            <a:r>
              <a:rPr lang="es-ES" dirty="0"/>
              <a:t>Es la proporción entre machos y hembras en una población, clave para conocer su potencial reproductivo.</a:t>
            </a:r>
          </a:p>
          <a:p>
            <a:r>
              <a:rPr lang="es-ES" dirty="0"/>
              <a:t>🔹 </a:t>
            </a:r>
            <a:r>
              <a:rPr lang="es-ES" b="1" dirty="0"/>
              <a:t>Importancia: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Determina la capacidad de una población para reproducirse.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Afecta la estabilidad y el crecimiento poblacional.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En animales sociales, influye en la organización de grupos familiares.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05F056-9334-4907-B41E-0213E7EB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42" y="3022455"/>
            <a:ext cx="3922058" cy="39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7A026-752B-4090-8551-CD899056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655" y="1126326"/>
            <a:ext cx="10178322" cy="3593591"/>
          </a:xfrm>
        </p:spPr>
        <p:txBody>
          <a:bodyPr/>
          <a:lstStyle/>
          <a:p>
            <a:pPr algn="r"/>
            <a:r>
              <a:rPr lang="es-ES" dirty="0"/>
              <a:t>🔹 </a:t>
            </a:r>
            <a:r>
              <a:rPr lang="es-ES" b="1" dirty="0"/>
              <a:t>Ejemplos:</a:t>
            </a:r>
            <a:endParaRPr lang="es-ES" dirty="0"/>
          </a:p>
          <a:p>
            <a:pPr algn="r">
              <a:buFont typeface="Arial" panose="020B0604020202020204" pitchFamily="34" charset="0"/>
              <a:buChar char="•"/>
            </a:pPr>
            <a:r>
              <a:rPr lang="es-ES" b="1" dirty="0"/>
              <a:t>Lobos marinos:</a:t>
            </a:r>
            <a:r>
              <a:rPr lang="es-ES" dirty="0"/>
              <a:t> grupo familiar con un solo macho protector y muchas hembras.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s-ES" b="1" dirty="0"/>
              <a:t>Antílopes:</a:t>
            </a:r>
            <a:r>
              <a:rPr lang="es-ES" dirty="0"/>
              <a:t> machos suelen estar solos; hembras viven en grupos con crías.</a:t>
            </a:r>
          </a:p>
          <a:p>
            <a:pPr algn="r"/>
            <a:r>
              <a:rPr lang="es-ES" dirty="0"/>
              <a:t>🔹 </a:t>
            </a:r>
            <a:r>
              <a:rPr lang="es-ES" b="1" dirty="0"/>
              <a:t>Factores que dificultan establecer la distribución por sexos:</a:t>
            </a:r>
            <a:endParaRPr lang="es-ES" dirty="0"/>
          </a:p>
          <a:p>
            <a:pPr algn="r">
              <a:buFont typeface="Arial" panose="020B0604020202020204" pitchFamily="34" charset="0"/>
              <a:buChar char="•"/>
            </a:pPr>
            <a:r>
              <a:rPr lang="es-ES" dirty="0"/>
              <a:t>Hermafroditismo.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s-ES" dirty="0"/>
              <a:t>Similitud externa entre sexos.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s-ES" dirty="0"/>
              <a:t>Dimorfismo sexual (machos y hembras muy distintos).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s-ES" dirty="0"/>
              <a:t>Inversión espontánea del sexo en condiciones especiales.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3D4D9B-E8C7-4AAF-AD70-A895423E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459" y="2433918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40887-0ACF-4410-9AF7-801AC4E6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TRABAJO EN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21CAC-E5D5-4DE0-AF9E-2BCC1A31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507275" cy="3593591"/>
          </a:xfrm>
        </p:spPr>
        <p:txBody>
          <a:bodyPr>
            <a:normAutofit/>
          </a:bodyPr>
          <a:lstStyle/>
          <a:p>
            <a:r>
              <a:rPr lang="es-CO" sz="4000" dirty="0"/>
              <a:t>En Parejas, cada uno en su propio libro desarrollar las paginas 194 y 195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94D69-7023-48F2-A497-8D85AFAE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3435"/>
            <a:ext cx="5764306" cy="57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2343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414</TotalTime>
  <Words>836</Words>
  <Application>Microsoft Office PowerPoint</Application>
  <PresentationFormat>Panorámica</PresentationFormat>
  <Paragraphs>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Impact</vt:lpstr>
      <vt:lpstr>Times New Roman</vt:lpstr>
      <vt:lpstr>Varela Round</vt:lpstr>
      <vt:lpstr>Distintivo</vt:lpstr>
      <vt:lpstr>Poblaciones</vt:lpstr>
      <vt:lpstr>PROPOSITO</vt:lpstr>
      <vt:lpstr>COMPLETA LA FRASE</vt:lpstr>
      <vt:lpstr>DISTRIBUCIÓN DE POBLACIONES</vt:lpstr>
      <vt:lpstr>Presentación de PowerPoint</vt:lpstr>
      <vt:lpstr>LAS POBLACIONES CAMBIAN CON EL TIEMPO</vt:lpstr>
      <vt:lpstr>DISTRIBUCIÓN POR SEXOS</vt:lpstr>
      <vt:lpstr>Presentación de PowerPoint</vt:lpstr>
      <vt:lpstr>TRABAJO EN CLASE</vt:lpstr>
      <vt:lpstr>Presentación de PowerPoint</vt:lpstr>
      <vt:lpstr>AHORA SU TURNO DE INVESTIGAR Y REFLEXIONAR</vt:lpstr>
      <vt:lpstr>N1. Contrasta por medio de una reflexión de como el ser humano ha afectado en el transcurso de 30 años las poblaciones de Tortuga Pimpano, Tigrillo, café arábigo , Zarigüella, conejos, etc, en diversos escosistemas del departamento del Quindío.</vt:lpstr>
      <vt:lpstr>HIPOTESIS</vt:lpstr>
      <vt:lpstr>Presentación de PowerPoint</vt:lpstr>
      <vt:lpstr>¿Que se debe entregar?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Poblaciones</dc:title>
  <dc:creator>Judith Valencia Rivera</dc:creator>
  <cp:lastModifiedBy>Judith Valencia Rivera</cp:lastModifiedBy>
  <cp:revision>10</cp:revision>
  <dcterms:created xsi:type="dcterms:W3CDTF">2025-07-21T13:08:07Z</dcterms:created>
  <dcterms:modified xsi:type="dcterms:W3CDTF">2025-07-30T17:36:22Z</dcterms:modified>
</cp:coreProperties>
</file>