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51435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  <p:embeddedFont>
      <p:font typeface="Noto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jKBB1RCefGl4i5Wm8uNbrgJuNV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otoSans-regular.fntdata"/><Relationship Id="rId11" Type="http://schemas.openxmlformats.org/officeDocument/2006/relationships/slide" Target="slides/slide7.xml"/><Relationship Id="rId22" Type="http://schemas.openxmlformats.org/officeDocument/2006/relationships/font" Target="fonts/NotoSans-italic.fntdata"/><Relationship Id="rId10" Type="http://schemas.openxmlformats.org/officeDocument/2006/relationships/slide" Target="slides/slide6.xml"/><Relationship Id="rId21" Type="http://schemas.openxmlformats.org/officeDocument/2006/relationships/font" Target="fonts/NotoSans-bold.fntdata"/><Relationship Id="rId13" Type="http://schemas.openxmlformats.org/officeDocument/2006/relationships/font" Target="fonts/Montserrat-bold.fntdata"/><Relationship Id="rId24" Type="http://customschemas.google.com/relationships/presentationmetadata" Target="metadata"/><Relationship Id="rId12" Type="http://schemas.openxmlformats.org/officeDocument/2006/relationships/font" Target="fonts/Montserrat-regular.fntdata"/><Relationship Id="rId23" Type="http://schemas.openxmlformats.org/officeDocument/2006/relationships/font" Target="fonts/Noto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slide" Target="slides/slide1.xml"/><Relationship Id="rId19" Type="http://schemas.openxmlformats.org/officeDocument/2006/relationships/font" Target="fonts/Lato-boldItalic.fntdata"/><Relationship Id="rId6" Type="http://schemas.openxmlformats.org/officeDocument/2006/relationships/slide" Target="slides/slide2.xml"/><Relationship Id="rId18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4e69e703e8b31327_87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" name="Google Shape;15;g4e69e703e8b31327_870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6" name="Google Shape;16;g4e69e703e8b31327_870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g4e69e703e8b31327_870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g4e69e703e8b31327_870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g4e69e703e8b31327_870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g4e69e703e8b31327_870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1" name="Google Shape;21;g4e69e703e8b31327_870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22" name="Google Shape;22;g4e69e703e8b31327_8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g4e69e703e8b31327_96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11" name="Google Shape;111;g4e69e703e8b31327_966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g4e69e703e8b31327_966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g4e69e703e8b31327_966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g4e69e703e8b31327_966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g4e69e703e8b31327_966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g4e69e703e8b31327_96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g4e69e703e8b31327_966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g4e69e703e8b31327_966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g4e69e703e8b31327_966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g4e69e703e8b31327_96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g4e69e703e8b31327_966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g4e69e703e8b31327_966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g4e69e703e8b31327_966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g4e69e703e8b31327_966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g4e69e703e8b31327_966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g4e69e703e8b31327_96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g4e69e703e8b31327_966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g4e69e703e8b31327_966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g4e69e703e8b31327_966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0" name="Google Shape;130;g4e69e703e8b31327_96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1" name="Google Shape;131;g4e69e703e8b31327_9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e69e703e8b31327_9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g4e69e703e8b31327_88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5" name="Google Shape;25;g4e69e703e8b31327_880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g4e69e703e8b31327_880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g4e69e703e8b31327_880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g4e69e703e8b31327_88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g4e69e703e8b31327_880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g4e69e703e8b31327_880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g4e69e703e8b31327_880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g4e69e703e8b31327_880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g4e69e703e8b31327_880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g4e69e703e8b31327_88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g4e69e703e8b31327_880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g4e69e703e8b31327_880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g4e69e703e8b31327_880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g4e69e703e8b31327_88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g4e69e703e8b31327_880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g4e69e703e8b31327_880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g4e69e703e8b31327_880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g4e69e703e8b31327_880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Google Shape;43;g4e69e703e8b31327_880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g4e69e703e8b31327_8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g4e69e703e8b31327_90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7" name="Google Shape;47;g4e69e703e8b31327_90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g4e69e703e8b31327_902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" name="Google Shape;49;g4e69e703e8b31327_90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g4e69e703e8b31327_90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1" name="Google Shape;51;g4e69e703e8b31327_9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g4e69e703e8b31327_90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4" name="Google Shape;54;g4e69e703e8b31327_90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g4e69e703e8b31327_90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Google Shape;56;g4e69e703e8b31327_90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" name="Google Shape;57;g4e69e703e8b31327_909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g4e69e703e8b31327_909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9" name="Google Shape;59;g4e69e703e8b31327_9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g4e69e703e8b31327_91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2" name="Google Shape;62;g4e69e703e8b31327_91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g4e69e703e8b31327_91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g4e69e703e8b31327_9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g4e69e703e8b31327_9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g4e69e703e8b31327_92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8" name="Google Shape;68;g4e69e703e8b31327_92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g4e69e703e8b31327_92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Google Shape;70;g4e69e703e8b31327_923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1" name="Google Shape;71;g4e69e703e8b31327_923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2" name="Google Shape;72;g4e69e703e8b31327_9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g4e69e703e8b31327_93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5" name="Google Shape;75;g4e69e703e8b31327_930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g4e69e703e8b31327_930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g4e69e703e8b31327_930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g4e69e703e8b31327_930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g4e69e703e8b31327_930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g4e69e703e8b31327_930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g4e69e703e8b31327_930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g4e69e703e8b31327_930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g4e69e703e8b31327_930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g4e69e703e8b31327_93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g4e69e703e8b31327_930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g4e69e703e8b31327_930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g4e69e703e8b31327_930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g4e69e703e8b31327_930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g4e69e703e8b31327_930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g4e69e703e8b31327_930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g4e69e703e8b31327_930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g4e69e703e8b31327_930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g4e69e703e8b31327_930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g4e69e703e8b31327_9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g4e69e703e8b31327_95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7" name="Google Shape;97;g4e69e703e8b31327_95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g4e69e703e8b31327_952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g4e69e703e8b31327_952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0" name="Google Shape;100;g4e69e703e8b31327_952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01" name="Google Shape;101;g4e69e703e8b31327_952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g4e69e703e8b31327_9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g4e69e703e8b31327_96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5" name="Google Shape;105;g4e69e703e8b31327_96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g4e69e703e8b31327_96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g4e69e703e8b31327_96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g4e69e703e8b31327_9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4e69e703e8b31327_8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" name="Google Shape;11;g4e69e703e8b31327_8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g4e69e703e8b31327_8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0" name="Google Shape;14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"/>
          <p:cNvSpPr/>
          <p:nvPr/>
        </p:nvSpPr>
        <p:spPr>
          <a:xfrm>
            <a:off x="285750" y="285750"/>
            <a:ext cx="54864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025"/>
              <a:buFont typeface="Noto Sans"/>
              <a:buNone/>
            </a:pPr>
            <a:r>
              <a:rPr b="1" i="0" lang="en-US" sz="2025" u="none" cap="none" strike="noStrike">
                <a:solidFill>
                  <a:srgbClr val="003366"/>
                </a:solidFill>
                <a:latin typeface="Noto Sans"/>
                <a:ea typeface="Noto Sans"/>
                <a:cs typeface="Noto Sans"/>
                <a:sym typeface="Noto Sans"/>
              </a:rPr>
              <a:t>Introducción a las Funciones Trigonométricas</a:t>
            </a:r>
            <a:endParaRPr b="0" i="0" sz="20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285750" y="1287661"/>
            <a:ext cx="260607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Las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"/>
          <p:cNvSpPr/>
          <p:nvPr/>
        </p:nvSpPr>
        <p:spPr>
          <a:xfrm>
            <a:off x="546357" y="1287661"/>
            <a:ext cx="1892536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0099CC"/>
                </a:solidFill>
                <a:latin typeface="Noto Sans"/>
                <a:ea typeface="Noto Sans"/>
                <a:cs typeface="Noto Sans"/>
                <a:sym typeface="Noto Sans"/>
              </a:rPr>
              <a:t>funciones trigonométricas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2438893" y="1287661"/>
            <a:ext cx="3174560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son herramientas matemáticas fundamentales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285750" y="1516261"/>
            <a:ext cx="5203943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que relacionan los ángulos de un triángulo con las proporciones de sus lados.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"/>
          <p:cNvSpPr/>
          <p:nvPr/>
        </p:nvSpPr>
        <p:spPr>
          <a:xfrm>
            <a:off x="285750" y="1871663"/>
            <a:ext cx="5486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Las tres funciones trigonométricas básicas son: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"/>
          <p:cNvSpPr/>
          <p:nvPr/>
        </p:nvSpPr>
        <p:spPr>
          <a:xfrm>
            <a:off x="285750" y="2243138"/>
            <a:ext cx="5486400" cy="7929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"/>
          <p:cNvSpPr/>
          <p:nvPr/>
        </p:nvSpPr>
        <p:spPr>
          <a:xfrm>
            <a:off x="285750" y="2243138"/>
            <a:ext cx="28575" cy="792956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"/>
          <p:cNvSpPr/>
          <p:nvPr/>
        </p:nvSpPr>
        <p:spPr>
          <a:xfrm>
            <a:off x="392906" y="2359223"/>
            <a:ext cx="655802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1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Seno (sin):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1048708" y="2359223"/>
            <a:ext cx="1769752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0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Cateto opuesto / Hipotenusa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"/>
          <p:cNvSpPr/>
          <p:nvPr/>
        </p:nvSpPr>
        <p:spPr>
          <a:xfrm>
            <a:off x="392906" y="2552105"/>
            <a:ext cx="832358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1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Coseno (cos):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"/>
          <p:cNvSpPr/>
          <p:nvPr/>
        </p:nvSpPr>
        <p:spPr>
          <a:xfrm>
            <a:off x="1225265" y="2552105"/>
            <a:ext cx="1896694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0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Cateto adyacente / Hipotenusa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"/>
          <p:cNvSpPr/>
          <p:nvPr/>
        </p:nvSpPr>
        <p:spPr>
          <a:xfrm>
            <a:off x="392906" y="2744986"/>
            <a:ext cx="975233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1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Tangente (tan):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"/>
          <p:cNvSpPr/>
          <p:nvPr/>
        </p:nvSpPr>
        <p:spPr>
          <a:xfrm>
            <a:off x="1368140" y="2744986"/>
            <a:ext cx="2124401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0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Cateto opuesto / Cateto adyacente 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"/>
          <p:cNvSpPr/>
          <p:nvPr/>
        </p:nvSpPr>
        <p:spPr>
          <a:xfrm>
            <a:off x="285750" y="3195042"/>
            <a:ext cx="1357619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Estas funciones son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"/>
          <p:cNvSpPr/>
          <p:nvPr/>
        </p:nvSpPr>
        <p:spPr>
          <a:xfrm>
            <a:off x="1643369" y="3195042"/>
            <a:ext cx="736532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0099CC"/>
                </a:solidFill>
                <a:latin typeface="Noto Sans"/>
                <a:ea typeface="Noto Sans"/>
                <a:cs typeface="Noto Sans"/>
                <a:sym typeface="Noto Sans"/>
              </a:rPr>
              <a:t>periódicas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"/>
          <p:cNvSpPr/>
          <p:nvPr/>
        </p:nvSpPr>
        <p:spPr>
          <a:xfrm>
            <a:off x="2379901" y="3195042"/>
            <a:ext cx="3068687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, lo que significa que sus valores se repiten en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285750" y="3423642"/>
            <a:ext cx="4771606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intervalos regulares, y tienen aplicaciones prácticas en campos como la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285750" y="3652242"/>
            <a:ext cx="3037377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ingeniería, arquitectura, física y construcción.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285750" y="4007644"/>
            <a:ext cx="548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En esta presentación exploraremos cómo graficar estas funciones y aplicarlas en el diseño de rampas accesibles.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61" name="Google Shape;16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0750" y="1446609"/>
            <a:ext cx="2500313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7" name="Google Shape;1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"/>
          <p:cNvSpPr/>
          <p:nvPr/>
        </p:nvSpPr>
        <p:spPr>
          <a:xfrm>
            <a:off x="285750" y="285750"/>
            <a:ext cx="4057650" cy="385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025"/>
              <a:buFont typeface="Noto Sans"/>
              <a:buNone/>
            </a:pPr>
            <a:r>
              <a:rPr b="1" i="0" lang="en-US" sz="2025" u="none" cap="none" strike="noStrike">
                <a:solidFill>
                  <a:srgbClr val="003366"/>
                </a:solidFill>
                <a:latin typeface="Noto Sans"/>
                <a:ea typeface="Noto Sans"/>
                <a:cs typeface="Noto Sans"/>
                <a:sym typeface="Noto Sans"/>
              </a:rPr>
              <a:t>La Función Seno</a:t>
            </a:r>
            <a:endParaRPr b="0" i="0" sz="20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285750" y="885825"/>
            <a:ext cx="4057650" cy="40719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285750" y="885825"/>
            <a:ext cx="28575" cy="407194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392906" y="1001911"/>
            <a:ext cx="562710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1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y = sin(x)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85750" y="1416248"/>
            <a:ext cx="3040949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La función seno relaciona cada ángulo con la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3326699" y="1416248"/>
            <a:ext cx="962565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0099CC"/>
                </a:solidFill>
                <a:latin typeface="Noto Sans"/>
                <a:ea typeface="Noto Sans"/>
                <a:cs typeface="Noto Sans"/>
                <a:sym typeface="Noto Sans"/>
              </a:rPr>
              <a:t>coordenada y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85750" y="1644848"/>
            <a:ext cx="3232128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del punto correspondiente en el círculo unitario.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285750" y="2000250"/>
            <a:ext cx="4057650" cy="1850231"/>
          </a:xfrm>
          <a:prstGeom prst="rect">
            <a:avLst/>
          </a:prstGeom>
          <a:solidFill>
            <a:srgbClr val="F0F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428625" y="2143125"/>
            <a:ext cx="37719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Noto Sans"/>
              <a:buNone/>
            </a:pPr>
            <a:r>
              <a:rPr b="0" i="0" lang="en-US" sz="1350" u="none" cap="none" strike="noStrike">
                <a:solidFill>
                  <a:srgbClr val="003366"/>
                </a:solidFill>
                <a:latin typeface="Noto Sans"/>
                <a:ea typeface="Noto Sans"/>
                <a:cs typeface="Noto Sans"/>
                <a:sym typeface="Noto Sans"/>
              </a:rPr>
              <a:t>Propiedades Principales: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428625" y="2523530"/>
            <a:ext cx="644668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Dominio: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1073293" y="2523530"/>
            <a:ext cx="2355317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Todos los números reales (-∞, +∞)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428625" y="2823567"/>
            <a:ext cx="494063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Rango: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922688" y="2823567"/>
            <a:ext cx="416068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[-1, 1]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428625" y="3123605"/>
            <a:ext cx="590671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Período: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1019296" y="3123605"/>
            <a:ext cx="1257886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2π radianes (360°)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428625" y="3423642"/>
            <a:ext cx="703520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Amplitud: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1132145" y="3423642"/>
            <a:ext cx="118876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1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"/>
          <p:cNvSpPr/>
          <p:nvPr/>
        </p:nvSpPr>
        <p:spPr>
          <a:xfrm>
            <a:off x="285750" y="4009430"/>
            <a:ext cx="1771650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La gráfica del seno es una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"/>
          <p:cNvSpPr/>
          <p:nvPr/>
        </p:nvSpPr>
        <p:spPr>
          <a:xfrm>
            <a:off x="2057400" y="4009430"/>
            <a:ext cx="1121876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0099CC"/>
                </a:solidFill>
                <a:latin typeface="Noto Sans"/>
                <a:ea typeface="Noto Sans"/>
                <a:cs typeface="Noto Sans"/>
                <a:sym typeface="Noto Sans"/>
              </a:rPr>
              <a:t>onda sinusoidal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3179276" y="4009430"/>
            <a:ext cx="708375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que oscila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"/>
          <p:cNvSpPr/>
          <p:nvPr/>
        </p:nvSpPr>
        <p:spPr>
          <a:xfrm>
            <a:off x="285750" y="4238030"/>
            <a:ext cx="3755324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suavemente entre -1 y 1, comenzando en el origen (0,0).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89" name="Google Shape;18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85750"/>
            <a:ext cx="357187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95" name="Google Shape;1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40781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"/>
          <p:cNvSpPr/>
          <p:nvPr/>
        </p:nvSpPr>
        <p:spPr>
          <a:xfrm>
            <a:off x="285750" y="285750"/>
            <a:ext cx="4057650" cy="385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025"/>
              <a:buFont typeface="Noto Sans"/>
              <a:buNone/>
            </a:pPr>
            <a:r>
              <a:rPr b="1" i="0" lang="en-US" sz="2025" u="none" cap="none" strike="noStrike">
                <a:solidFill>
                  <a:srgbClr val="003366"/>
                </a:solidFill>
                <a:latin typeface="Noto Sans"/>
                <a:ea typeface="Noto Sans"/>
                <a:cs typeface="Noto Sans"/>
                <a:sym typeface="Noto Sans"/>
              </a:rPr>
              <a:t>La Función Coseno</a:t>
            </a:r>
            <a:endParaRPr b="0" i="0" sz="20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285750" y="885825"/>
            <a:ext cx="4057650" cy="40719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5750" y="885825"/>
            <a:ext cx="28575" cy="407194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92906" y="1001911"/>
            <a:ext cx="584699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1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y = cos(x)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285750" y="1416248"/>
            <a:ext cx="3195991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La función coseno relaciona cada ángulo con la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481741" y="1416248"/>
            <a:ext cx="844107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0099CC"/>
                </a:solidFill>
                <a:latin typeface="Noto Sans"/>
                <a:ea typeface="Noto Sans"/>
                <a:cs typeface="Noto Sans"/>
                <a:sym typeface="Noto Sans"/>
              </a:rPr>
              <a:t>coordenada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285750" y="1644848"/>
            <a:ext cx="82600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0099CC"/>
                </a:solidFill>
                <a:latin typeface="Noto Sans"/>
                <a:ea typeface="Noto Sans"/>
                <a:cs typeface="Noto Sans"/>
                <a:sym typeface="Noto Sans"/>
              </a:rPr>
              <a:t>x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68350" y="1644848"/>
            <a:ext cx="3269270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del punto correspondiente en el círculo unitario.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285750" y="2000250"/>
            <a:ext cx="4057650" cy="1850231"/>
          </a:xfrm>
          <a:prstGeom prst="rect">
            <a:avLst/>
          </a:prstGeom>
          <a:solidFill>
            <a:srgbClr val="F0F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428625" y="2143125"/>
            <a:ext cx="37719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Noto Sans"/>
              <a:buNone/>
            </a:pPr>
            <a:r>
              <a:rPr b="0" i="0" lang="en-US" sz="1350" u="none" cap="none" strike="noStrike">
                <a:solidFill>
                  <a:srgbClr val="003366"/>
                </a:solidFill>
                <a:latin typeface="Noto Sans"/>
                <a:ea typeface="Noto Sans"/>
                <a:cs typeface="Noto Sans"/>
                <a:sym typeface="Noto Sans"/>
              </a:rPr>
              <a:t>Propiedades Principales: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428625" y="2523530"/>
            <a:ext cx="644668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Dominio: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1073293" y="2523530"/>
            <a:ext cx="2355317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Todos los números reales (-∞, +∞)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428625" y="2823567"/>
            <a:ext cx="494063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Rango: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922688" y="2823567"/>
            <a:ext cx="416068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[-1, 1]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428625" y="3123605"/>
            <a:ext cx="590671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Período: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1019296" y="3123605"/>
            <a:ext cx="1257886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2π radianes (360°)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428625" y="3423642"/>
            <a:ext cx="703520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Amplitud: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1132145" y="3423642"/>
            <a:ext cx="118876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1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285750" y="4009430"/>
            <a:ext cx="2984943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La gráfica del coseno es similar al seno pero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3270693" y="4009430"/>
            <a:ext cx="798984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0099CC"/>
                </a:solidFill>
                <a:latin typeface="Noto Sans"/>
                <a:ea typeface="Noto Sans"/>
                <a:cs typeface="Noto Sans"/>
                <a:sym typeface="Noto Sans"/>
              </a:rPr>
              <a:t>desplazada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"/>
          <p:cNvSpPr/>
          <p:nvPr/>
        </p:nvSpPr>
        <p:spPr>
          <a:xfrm>
            <a:off x="285750" y="4238030"/>
            <a:ext cx="901424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0099CC"/>
                </a:solidFill>
                <a:latin typeface="Noto Sans"/>
                <a:ea typeface="Noto Sans"/>
                <a:cs typeface="Noto Sans"/>
                <a:sym typeface="Noto Sans"/>
              </a:rPr>
              <a:t>π/2 radianes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1187174" y="4238030"/>
            <a:ext cx="2947383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hacia la izquierda, comenzando en el punto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285750" y="4466630"/>
            <a:ext cx="325766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(0,1).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285750" y="4802386"/>
            <a:ext cx="648658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Relación: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934408" y="4802386"/>
            <a:ext cx="1317882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cos(x) = sin(x + π/2)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21" name="Google Shape;2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85750"/>
            <a:ext cx="357187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27" name="Google Shape;2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49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"/>
          <p:cNvSpPr/>
          <p:nvPr/>
        </p:nvSpPr>
        <p:spPr>
          <a:xfrm>
            <a:off x="285750" y="285750"/>
            <a:ext cx="4057650" cy="385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025"/>
              <a:buFont typeface="Noto Sans"/>
              <a:buNone/>
            </a:pPr>
            <a:r>
              <a:rPr b="1" i="0" lang="en-US" sz="2025" u="none" cap="none" strike="noStrike">
                <a:solidFill>
                  <a:srgbClr val="003366"/>
                </a:solidFill>
                <a:latin typeface="Noto Sans"/>
                <a:ea typeface="Noto Sans"/>
                <a:cs typeface="Noto Sans"/>
                <a:sym typeface="Noto Sans"/>
              </a:rPr>
              <a:t>Ley del Seno</a:t>
            </a:r>
            <a:endParaRPr b="0" i="0" sz="20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5"/>
          <p:cNvSpPr/>
          <p:nvPr/>
        </p:nvSpPr>
        <p:spPr>
          <a:xfrm>
            <a:off x="285750" y="901898"/>
            <a:ext cx="192184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La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5"/>
          <p:cNvSpPr/>
          <p:nvPr/>
        </p:nvSpPr>
        <p:spPr>
          <a:xfrm>
            <a:off x="477934" y="901898"/>
            <a:ext cx="881835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0099CC"/>
                </a:solidFill>
                <a:latin typeface="Noto Sans"/>
                <a:ea typeface="Noto Sans"/>
                <a:cs typeface="Noto Sans"/>
                <a:sym typeface="Noto Sans"/>
              </a:rPr>
              <a:t>Ley del Seno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5"/>
          <p:cNvSpPr/>
          <p:nvPr/>
        </p:nvSpPr>
        <p:spPr>
          <a:xfrm>
            <a:off x="1359768" y="901898"/>
            <a:ext cx="2976823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establece una relación entre los lados de un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5"/>
          <p:cNvSpPr/>
          <p:nvPr/>
        </p:nvSpPr>
        <p:spPr>
          <a:xfrm>
            <a:off x="285750" y="1130498"/>
            <a:ext cx="3991933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triángulo y los senos de los ángulos opuestos a estos lados.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5"/>
          <p:cNvSpPr/>
          <p:nvPr/>
        </p:nvSpPr>
        <p:spPr>
          <a:xfrm>
            <a:off x="285750" y="1450181"/>
            <a:ext cx="4057650" cy="407194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285750" y="1450181"/>
            <a:ext cx="28575" cy="407194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5"/>
          <p:cNvSpPr/>
          <p:nvPr/>
        </p:nvSpPr>
        <p:spPr>
          <a:xfrm>
            <a:off x="392906" y="1566267"/>
            <a:ext cx="1746758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1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a/sin(A) = b/sin(B) = c/sin(C) 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5"/>
          <p:cNvSpPr/>
          <p:nvPr/>
        </p:nvSpPr>
        <p:spPr>
          <a:xfrm>
            <a:off x="285750" y="1964531"/>
            <a:ext cx="405765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Donde a, b, c son las longitudes de los lados del triángulo y A, B, C son los ángulos opuestos a estos lados respectivamente.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285750" y="2793206"/>
            <a:ext cx="4057650" cy="1478756"/>
          </a:xfrm>
          <a:prstGeom prst="rect">
            <a:avLst/>
          </a:prstGeom>
          <a:solidFill>
            <a:srgbClr val="F0F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5"/>
          <p:cNvSpPr/>
          <p:nvPr/>
        </p:nvSpPr>
        <p:spPr>
          <a:xfrm>
            <a:off x="428625" y="2936081"/>
            <a:ext cx="37719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Noto Sans"/>
              <a:buNone/>
            </a:pPr>
            <a:r>
              <a:rPr b="0" i="0" lang="en-US" sz="1350" u="none" cap="none" strike="noStrike">
                <a:solidFill>
                  <a:srgbClr val="003366"/>
                </a:solidFill>
                <a:latin typeface="Noto Sans"/>
                <a:ea typeface="Noto Sans"/>
                <a:cs typeface="Noto Sans"/>
                <a:sym typeface="Noto Sans"/>
              </a:rPr>
              <a:t>Casos de Aplicación: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39" name="Google Shape;23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5" y="3343275"/>
            <a:ext cx="14287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5"/>
          <p:cNvSpPr/>
          <p:nvPr/>
        </p:nvSpPr>
        <p:spPr>
          <a:xfrm>
            <a:off x="628650" y="3316486"/>
            <a:ext cx="3248983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Cuando conocemos un lado y dos ángulos (ALA)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41" name="Google Shape;24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5" y="3643313"/>
            <a:ext cx="14287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5"/>
          <p:cNvSpPr/>
          <p:nvPr/>
        </p:nvSpPr>
        <p:spPr>
          <a:xfrm>
            <a:off x="628650" y="3616523"/>
            <a:ext cx="3513581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Cuando conocemos dos lados y el ángulo opuesto a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5"/>
          <p:cNvSpPr/>
          <p:nvPr/>
        </p:nvSpPr>
        <p:spPr>
          <a:xfrm>
            <a:off x="428625" y="3845123"/>
            <a:ext cx="1178886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uno de ellos (LAL)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5"/>
          <p:cNvSpPr/>
          <p:nvPr/>
        </p:nvSpPr>
        <p:spPr>
          <a:xfrm>
            <a:off x="285750" y="4430911"/>
            <a:ext cx="2196005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Esta ley es especialmente útil en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5"/>
          <p:cNvSpPr/>
          <p:nvPr/>
        </p:nvSpPr>
        <p:spPr>
          <a:xfrm>
            <a:off x="2481755" y="4430911"/>
            <a:ext cx="957430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0099CC"/>
                </a:solidFill>
                <a:latin typeface="Noto Sans"/>
                <a:ea typeface="Noto Sans"/>
                <a:cs typeface="Noto Sans"/>
                <a:sym typeface="Noto Sans"/>
              </a:rPr>
              <a:t>triángulos no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5"/>
          <p:cNvSpPr/>
          <p:nvPr/>
        </p:nvSpPr>
        <p:spPr>
          <a:xfrm>
            <a:off x="285750" y="4659511"/>
            <a:ext cx="849409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0099CC"/>
                </a:solidFill>
                <a:latin typeface="Noto Sans"/>
                <a:ea typeface="Noto Sans"/>
                <a:cs typeface="Noto Sans"/>
                <a:sym typeface="Noto Sans"/>
              </a:rPr>
              <a:t>rectángulos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5"/>
          <p:cNvSpPr/>
          <p:nvPr/>
        </p:nvSpPr>
        <p:spPr>
          <a:xfrm>
            <a:off x="1135159" y="4659511"/>
            <a:ext cx="3029536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, donde no podemos aplicar directamente las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5"/>
          <p:cNvSpPr/>
          <p:nvPr/>
        </p:nvSpPr>
        <p:spPr>
          <a:xfrm>
            <a:off x="285750" y="4888111"/>
            <a:ext cx="2205577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razones trigonométricas básicas.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49" name="Google Shape;24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7781" y="285750"/>
            <a:ext cx="3214688" cy="250031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5"/>
          <p:cNvSpPr/>
          <p:nvPr/>
        </p:nvSpPr>
        <p:spPr>
          <a:xfrm>
            <a:off x="4572000" y="3000375"/>
            <a:ext cx="4286250" cy="200025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5"/>
          <p:cNvSpPr/>
          <p:nvPr/>
        </p:nvSpPr>
        <p:spPr>
          <a:xfrm>
            <a:off x="4686300" y="3114675"/>
            <a:ext cx="4057650" cy="235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238"/>
              <a:buFont typeface="Noto Sans"/>
              <a:buNone/>
            </a:pPr>
            <a:r>
              <a:rPr b="0" i="0" lang="en-US" sz="1238" u="none" cap="none" strike="noStrike">
                <a:solidFill>
                  <a:srgbClr val="003366"/>
                </a:solidFill>
                <a:latin typeface="Noto Sans"/>
                <a:ea typeface="Noto Sans"/>
                <a:cs typeface="Noto Sans"/>
                <a:sym typeface="Noto Sans"/>
              </a:rPr>
              <a:t>Ejemplo:</a:t>
            </a:r>
            <a:endParaRPr b="0" i="0" sz="123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5"/>
          <p:cNvSpPr/>
          <p:nvPr/>
        </p:nvSpPr>
        <p:spPr>
          <a:xfrm>
            <a:off x="4686300" y="3421856"/>
            <a:ext cx="40576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Si conocemos el lado a = 10 cm, y los ángulos A = 30° y B = 45°, podemos calcular el lado b: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5"/>
          <p:cNvSpPr/>
          <p:nvPr/>
        </p:nvSpPr>
        <p:spPr>
          <a:xfrm>
            <a:off x="4686300" y="3986213"/>
            <a:ext cx="4057650" cy="7929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5"/>
          <p:cNvSpPr/>
          <p:nvPr/>
        </p:nvSpPr>
        <p:spPr>
          <a:xfrm>
            <a:off x="4686300" y="3986213"/>
            <a:ext cx="28575" cy="792956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5"/>
          <p:cNvSpPr/>
          <p:nvPr/>
        </p:nvSpPr>
        <p:spPr>
          <a:xfrm>
            <a:off x="4793456" y="4102298"/>
            <a:ext cx="1215303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0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b = a × sin(B) / sin(A)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5"/>
          <p:cNvSpPr/>
          <p:nvPr/>
        </p:nvSpPr>
        <p:spPr>
          <a:xfrm>
            <a:off x="4793456" y="4295180"/>
            <a:ext cx="1528790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0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b = 10 × sin(45°) / sin(30°)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5"/>
          <p:cNvSpPr/>
          <p:nvPr/>
        </p:nvSpPr>
        <p:spPr>
          <a:xfrm>
            <a:off x="4793456" y="4488061"/>
            <a:ext cx="1945025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0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b = 10 × 0.7071 / 0.5 ≈ 14.14 cm 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63" name="Google Shape;2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40794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6"/>
          <p:cNvSpPr/>
          <p:nvPr/>
        </p:nvSpPr>
        <p:spPr>
          <a:xfrm>
            <a:off x="285750" y="285750"/>
            <a:ext cx="4057650" cy="385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025"/>
              <a:buFont typeface="Noto Sans"/>
              <a:buNone/>
            </a:pPr>
            <a:r>
              <a:rPr b="1" i="0" lang="en-US" sz="2025" u="none" cap="none" strike="noStrike">
                <a:solidFill>
                  <a:srgbClr val="003366"/>
                </a:solidFill>
                <a:latin typeface="Noto Sans"/>
                <a:ea typeface="Noto Sans"/>
                <a:cs typeface="Noto Sans"/>
                <a:sym typeface="Noto Sans"/>
              </a:rPr>
              <a:t>Ley del Coseno</a:t>
            </a:r>
            <a:endParaRPr b="0" i="0" sz="20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6"/>
          <p:cNvSpPr/>
          <p:nvPr/>
        </p:nvSpPr>
        <p:spPr>
          <a:xfrm>
            <a:off x="285750" y="901898"/>
            <a:ext cx="192184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La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6"/>
          <p:cNvSpPr/>
          <p:nvPr/>
        </p:nvSpPr>
        <p:spPr>
          <a:xfrm>
            <a:off x="477934" y="901898"/>
            <a:ext cx="1053564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0099CC"/>
                </a:solidFill>
                <a:latin typeface="Noto Sans"/>
                <a:ea typeface="Noto Sans"/>
                <a:cs typeface="Noto Sans"/>
                <a:sym typeface="Noto Sans"/>
              </a:rPr>
              <a:t>Ley del Coseno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6"/>
          <p:cNvSpPr/>
          <p:nvPr/>
        </p:nvSpPr>
        <p:spPr>
          <a:xfrm>
            <a:off x="1531497" y="901898"/>
            <a:ext cx="2564188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es una generalización del Teorema de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285750" y="1130498"/>
            <a:ext cx="3898506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Pitágoras para triángulos no rectángulos. Permite calcular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>
            <a:off x="285750" y="1359098"/>
            <a:ext cx="3799191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un lado de un triángulo cuando se conocen los otros dos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>
            <a:off x="285750" y="1587698"/>
            <a:ext cx="1908386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lados y el ángulo entre ellos.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>
            <a:off x="285750" y="1907381"/>
            <a:ext cx="4057650" cy="79295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6"/>
          <p:cNvSpPr/>
          <p:nvPr/>
        </p:nvSpPr>
        <p:spPr>
          <a:xfrm>
            <a:off x="285750" y="1907381"/>
            <a:ext cx="28575" cy="792956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6"/>
          <p:cNvSpPr/>
          <p:nvPr/>
        </p:nvSpPr>
        <p:spPr>
          <a:xfrm>
            <a:off x="392906" y="2023467"/>
            <a:ext cx="1408435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1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c² = a² + b² - 2ab·cos(C)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6"/>
          <p:cNvSpPr/>
          <p:nvPr/>
        </p:nvSpPr>
        <p:spPr>
          <a:xfrm>
            <a:off x="392906" y="2216348"/>
            <a:ext cx="1403663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1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a² = b² + c² - 2bc·cos(A)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6"/>
          <p:cNvSpPr/>
          <p:nvPr/>
        </p:nvSpPr>
        <p:spPr>
          <a:xfrm>
            <a:off x="392906" y="2409230"/>
            <a:ext cx="1397636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1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b² = a² + c² - 2ac·cos(B)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6"/>
          <p:cNvSpPr/>
          <p:nvPr/>
        </p:nvSpPr>
        <p:spPr>
          <a:xfrm>
            <a:off x="285750" y="2807494"/>
            <a:ext cx="40576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Donde a, b y c son las longitudes de los lados del triángulo, y A, B y C son los ángulos opuestos a esos lados.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285750" y="3407569"/>
            <a:ext cx="4057650" cy="2007394"/>
          </a:xfrm>
          <a:prstGeom prst="rect">
            <a:avLst/>
          </a:prstGeom>
          <a:solidFill>
            <a:srgbClr val="F0F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6"/>
          <p:cNvSpPr/>
          <p:nvPr/>
        </p:nvSpPr>
        <p:spPr>
          <a:xfrm>
            <a:off x="428625" y="3550444"/>
            <a:ext cx="37719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Noto Sans"/>
              <a:buNone/>
            </a:pPr>
            <a:r>
              <a:rPr b="0" i="0" lang="en-US" sz="1350" u="none" cap="none" strike="noStrike">
                <a:solidFill>
                  <a:srgbClr val="003366"/>
                </a:solidFill>
                <a:latin typeface="Noto Sans"/>
                <a:ea typeface="Noto Sans"/>
                <a:cs typeface="Noto Sans"/>
                <a:sym typeface="Noto Sans"/>
              </a:rPr>
              <a:t>Aplicaciones: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79" name="Google Shape;27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5" y="3957638"/>
            <a:ext cx="71438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6"/>
          <p:cNvSpPr/>
          <p:nvPr/>
        </p:nvSpPr>
        <p:spPr>
          <a:xfrm>
            <a:off x="557213" y="3930848"/>
            <a:ext cx="3381589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Calcular un lado conociendo dos lados y el ángulo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6"/>
          <p:cNvSpPr/>
          <p:nvPr/>
        </p:nvSpPr>
        <p:spPr>
          <a:xfrm>
            <a:off x="428625" y="4159448"/>
            <a:ext cx="703520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entre ellos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82" name="Google Shape;28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5" y="4486275"/>
            <a:ext cx="71438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6"/>
          <p:cNvSpPr/>
          <p:nvPr/>
        </p:nvSpPr>
        <p:spPr>
          <a:xfrm>
            <a:off x="557213" y="4459486"/>
            <a:ext cx="3031378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Calcular un ángulo conociendo los tres lados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84" name="Google Shape;28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5" y="4786313"/>
            <a:ext cx="71438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6"/>
          <p:cNvSpPr/>
          <p:nvPr/>
        </p:nvSpPr>
        <p:spPr>
          <a:xfrm>
            <a:off x="557213" y="4759523"/>
            <a:ext cx="3596599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Verificar si un triángulo es obtusángulo, rectángulo o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6"/>
          <p:cNvSpPr/>
          <p:nvPr/>
        </p:nvSpPr>
        <p:spPr>
          <a:xfrm>
            <a:off x="428625" y="4988123"/>
            <a:ext cx="756540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acutángulo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6"/>
          <p:cNvSpPr/>
          <p:nvPr/>
        </p:nvSpPr>
        <p:spPr>
          <a:xfrm>
            <a:off x="285750" y="5573911"/>
            <a:ext cx="3916059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Cuando el ángulo C es 90° (triángulo rectángulo), la ley del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6"/>
          <p:cNvSpPr/>
          <p:nvPr/>
        </p:nvSpPr>
        <p:spPr>
          <a:xfrm>
            <a:off x="285750" y="5802511"/>
            <a:ext cx="1355471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coseno se reduce al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6"/>
          <p:cNvSpPr/>
          <p:nvPr/>
        </p:nvSpPr>
        <p:spPr>
          <a:xfrm>
            <a:off x="1641221" y="5802511"/>
            <a:ext cx="1547626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0099CC"/>
                </a:solidFill>
                <a:latin typeface="Noto Sans"/>
                <a:ea typeface="Noto Sans"/>
                <a:cs typeface="Noto Sans"/>
                <a:sym typeface="Noto Sans"/>
              </a:rPr>
              <a:t>Teorema de Pitágoras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6"/>
          <p:cNvSpPr/>
          <p:nvPr/>
        </p:nvSpPr>
        <p:spPr>
          <a:xfrm>
            <a:off x="3188847" y="5802511"/>
            <a:ext cx="774120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: c² = a² + b²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91" name="Google Shape;29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7781" y="285750"/>
            <a:ext cx="3214688" cy="250031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6"/>
          <p:cNvSpPr/>
          <p:nvPr/>
        </p:nvSpPr>
        <p:spPr>
          <a:xfrm>
            <a:off x="5107781" y="2928938"/>
            <a:ext cx="3214688" cy="600075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6"/>
          <p:cNvSpPr/>
          <p:nvPr/>
        </p:nvSpPr>
        <p:spPr>
          <a:xfrm>
            <a:off x="5107781" y="2928938"/>
            <a:ext cx="28575" cy="600075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6"/>
          <p:cNvSpPr/>
          <p:nvPr/>
        </p:nvSpPr>
        <p:spPr>
          <a:xfrm>
            <a:off x="6046598" y="3045023"/>
            <a:ext cx="1337053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0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Para calcular el lado c: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6"/>
          <p:cNvSpPr/>
          <p:nvPr/>
        </p:nvSpPr>
        <p:spPr>
          <a:xfrm>
            <a:off x="6037194" y="3237905"/>
            <a:ext cx="1355834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0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c² = a² + b² - 2ab·cos(C) 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01" name="Google Shape;30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96503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7"/>
          <p:cNvSpPr/>
          <p:nvPr/>
        </p:nvSpPr>
        <p:spPr>
          <a:xfrm>
            <a:off x="285750" y="285750"/>
            <a:ext cx="405765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025"/>
              <a:buFont typeface="Noto Sans"/>
              <a:buNone/>
            </a:pPr>
            <a:r>
              <a:rPr b="1" i="0" lang="en-US" sz="2025" u="none" cap="none" strike="noStrike">
                <a:solidFill>
                  <a:srgbClr val="003366"/>
                </a:solidFill>
                <a:latin typeface="Noto Sans"/>
                <a:ea typeface="Noto Sans"/>
                <a:cs typeface="Noto Sans"/>
                <a:sym typeface="Noto Sans"/>
              </a:rPr>
              <a:t>Aplicación en la Construcción de Rampas</a:t>
            </a:r>
            <a:endParaRPr b="0" i="0" sz="20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7"/>
          <p:cNvSpPr/>
          <p:nvPr/>
        </p:nvSpPr>
        <p:spPr>
          <a:xfrm>
            <a:off x="285750" y="1287661"/>
            <a:ext cx="3855337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Las funciones trigonométricas son fundamentales para el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7"/>
          <p:cNvSpPr/>
          <p:nvPr/>
        </p:nvSpPr>
        <p:spPr>
          <a:xfrm>
            <a:off x="285750" y="1516261"/>
            <a:ext cx="2333160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0099CC"/>
                </a:solidFill>
                <a:latin typeface="Noto Sans"/>
                <a:ea typeface="Noto Sans"/>
                <a:cs typeface="Noto Sans"/>
                <a:sym typeface="Noto Sans"/>
              </a:rPr>
              <a:t>diseño y construcción de rampas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7"/>
          <p:cNvSpPr/>
          <p:nvPr/>
        </p:nvSpPr>
        <p:spPr>
          <a:xfrm>
            <a:off x="2618910" y="1516261"/>
            <a:ext cx="1424034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que cumplan con los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7"/>
          <p:cNvSpPr/>
          <p:nvPr/>
        </p:nvSpPr>
        <p:spPr>
          <a:xfrm>
            <a:off x="285750" y="1744861"/>
            <a:ext cx="1880815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estándares de accesibilidad.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7"/>
          <p:cNvSpPr/>
          <p:nvPr/>
        </p:nvSpPr>
        <p:spPr>
          <a:xfrm>
            <a:off x="285750" y="2100263"/>
            <a:ext cx="4057650" cy="1550194"/>
          </a:xfrm>
          <a:prstGeom prst="rect">
            <a:avLst/>
          </a:prstGeom>
          <a:solidFill>
            <a:srgbClr val="F0F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7"/>
          <p:cNvSpPr/>
          <p:nvPr/>
        </p:nvSpPr>
        <p:spPr>
          <a:xfrm>
            <a:off x="428625" y="2243138"/>
            <a:ext cx="37719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Noto Sans"/>
              <a:buNone/>
            </a:pPr>
            <a:r>
              <a:rPr b="0" i="0" lang="en-US" sz="1350" u="none" cap="none" strike="noStrike">
                <a:solidFill>
                  <a:srgbClr val="003366"/>
                </a:solidFill>
                <a:latin typeface="Noto Sans"/>
                <a:ea typeface="Noto Sans"/>
                <a:cs typeface="Noto Sans"/>
                <a:sym typeface="Noto Sans"/>
              </a:rPr>
              <a:t>Relaciones Trigonométricas Clave: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7"/>
          <p:cNvSpPr/>
          <p:nvPr/>
        </p:nvSpPr>
        <p:spPr>
          <a:xfrm>
            <a:off x="428625" y="2623542"/>
            <a:ext cx="1030291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Pendiente (%):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7"/>
          <p:cNvSpPr/>
          <p:nvPr/>
        </p:nvSpPr>
        <p:spPr>
          <a:xfrm>
            <a:off x="1458916" y="2623542"/>
            <a:ext cx="829121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100 × tan(θ)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7"/>
          <p:cNvSpPr/>
          <p:nvPr/>
        </p:nvSpPr>
        <p:spPr>
          <a:xfrm>
            <a:off x="428625" y="2923580"/>
            <a:ext cx="1398612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Longitud de rampa: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7"/>
          <p:cNvSpPr/>
          <p:nvPr/>
        </p:nvSpPr>
        <p:spPr>
          <a:xfrm>
            <a:off x="1827237" y="2923580"/>
            <a:ext cx="1485202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Altura vertical ÷ sin(θ)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428625" y="3223617"/>
            <a:ext cx="1455902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Longitud horizontal: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7"/>
          <p:cNvSpPr/>
          <p:nvPr/>
        </p:nvSpPr>
        <p:spPr>
          <a:xfrm>
            <a:off x="1884527" y="3223617"/>
            <a:ext cx="1511629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Altura vertical ÷ tan(θ)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285750" y="3809405"/>
            <a:ext cx="3797350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Las normativas de accesibilidad suelen exigir pendientes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285750" y="4038005"/>
            <a:ext cx="1039862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máximas entre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7"/>
          <p:cNvSpPr/>
          <p:nvPr/>
        </p:nvSpPr>
        <p:spPr>
          <a:xfrm>
            <a:off x="1325612" y="4038005"/>
            <a:ext cx="658230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0099CC"/>
                </a:solidFill>
                <a:latin typeface="Noto Sans"/>
                <a:ea typeface="Noto Sans"/>
                <a:cs typeface="Noto Sans"/>
                <a:sym typeface="Noto Sans"/>
              </a:rPr>
              <a:t>8% y 12%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1983842" y="4038005"/>
            <a:ext cx="1989981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, lo que equivale a ángulos de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7"/>
          <p:cNvSpPr/>
          <p:nvPr/>
        </p:nvSpPr>
        <p:spPr>
          <a:xfrm>
            <a:off x="285750" y="4266605"/>
            <a:ext cx="1858826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inclinación entre 4.6° y 6.8°.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7"/>
          <p:cNvSpPr/>
          <p:nvPr/>
        </p:nvSpPr>
        <p:spPr>
          <a:xfrm>
            <a:off x="285750" y="4586288"/>
            <a:ext cx="4057650" cy="98583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7"/>
          <p:cNvSpPr/>
          <p:nvPr/>
        </p:nvSpPr>
        <p:spPr>
          <a:xfrm>
            <a:off x="285750" y="4586288"/>
            <a:ext cx="28575" cy="985838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7"/>
          <p:cNvSpPr/>
          <p:nvPr/>
        </p:nvSpPr>
        <p:spPr>
          <a:xfrm>
            <a:off x="392906" y="4702373"/>
            <a:ext cx="550376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1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Ejemplo: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7"/>
          <p:cNvSpPr/>
          <p:nvPr/>
        </p:nvSpPr>
        <p:spPr>
          <a:xfrm>
            <a:off x="943282" y="4702373"/>
            <a:ext cx="2905441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0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Para una altura de 75 cm con pendiente del 8%: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7"/>
          <p:cNvSpPr/>
          <p:nvPr/>
        </p:nvSpPr>
        <p:spPr>
          <a:xfrm>
            <a:off x="392906" y="4895255"/>
            <a:ext cx="1363675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0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θ = arctan(0.08) ≈ 4.6°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7"/>
          <p:cNvSpPr/>
          <p:nvPr/>
        </p:nvSpPr>
        <p:spPr>
          <a:xfrm>
            <a:off x="392906" y="5088136"/>
            <a:ext cx="2867518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0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Longitud horizontal = 75 ÷ tan(4.6°) ≈ 937.5 cm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7"/>
          <p:cNvSpPr/>
          <p:nvPr/>
        </p:nvSpPr>
        <p:spPr>
          <a:xfrm>
            <a:off x="392906" y="5281017"/>
            <a:ext cx="2809922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0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Longitud de rampa = 75 ÷ sin(4.6°) ≈ 940.5 cm 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27" name="Google Shape;32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85750"/>
            <a:ext cx="3929063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33" name="Google Shape;33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72226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8"/>
          <p:cNvSpPr/>
          <p:nvPr/>
        </p:nvSpPr>
        <p:spPr>
          <a:xfrm>
            <a:off x="285750" y="285750"/>
            <a:ext cx="405765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025"/>
              <a:buFont typeface="Noto Sans"/>
              <a:buNone/>
            </a:pPr>
            <a:r>
              <a:rPr b="1" i="0" lang="en-US" sz="2025" u="none" cap="none" strike="noStrike">
                <a:solidFill>
                  <a:srgbClr val="003366"/>
                </a:solidFill>
                <a:latin typeface="Noto Sans"/>
                <a:ea typeface="Noto Sans"/>
                <a:cs typeface="Noto Sans"/>
                <a:sym typeface="Noto Sans"/>
              </a:rPr>
              <a:t>Ejemplo Práctico: Diseño de una Rampa Accesible</a:t>
            </a:r>
            <a:endParaRPr b="0" i="0" sz="20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285750" y="1287661"/>
            <a:ext cx="3508865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Caso: Diseñar una rampa para salvar un desnivel de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3794615" y="1287661"/>
            <a:ext cx="414338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0099CC"/>
                </a:solidFill>
                <a:latin typeface="Noto Sans"/>
                <a:ea typeface="Noto Sans"/>
                <a:cs typeface="Noto Sans"/>
                <a:sym typeface="Noto Sans"/>
              </a:rPr>
              <a:t>75 cm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8"/>
          <p:cNvSpPr/>
          <p:nvPr/>
        </p:nvSpPr>
        <p:spPr>
          <a:xfrm>
            <a:off x="285750" y="1516261"/>
            <a:ext cx="3094248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cumpliendo con la normativa de accesibilidad.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8"/>
          <p:cNvSpPr/>
          <p:nvPr/>
        </p:nvSpPr>
        <p:spPr>
          <a:xfrm>
            <a:off x="285750" y="1871663"/>
            <a:ext cx="4057650" cy="3400425"/>
          </a:xfrm>
          <a:prstGeom prst="rect">
            <a:avLst/>
          </a:prstGeom>
          <a:solidFill>
            <a:srgbClr val="F0F8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8"/>
          <p:cNvSpPr/>
          <p:nvPr/>
        </p:nvSpPr>
        <p:spPr>
          <a:xfrm>
            <a:off x="428625" y="2014538"/>
            <a:ext cx="37719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350"/>
              <a:buFont typeface="Noto Sans"/>
              <a:buNone/>
            </a:pPr>
            <a:r>
              <a:rPr b="0" i="0" lang="en-US" sz="1350" u="none" cap="none" strike="noStrike">
                <a:solidFill>
                  <a:srgbClr val="003366"/>
                </a:solidFill>
                <a:latin typeface="Noto Sans"/>
                <a:ea typeface="Noto Sans"/>
                <a:cs typeface="Noto Sans"/>
                <a:sym typeface="Noto Sans"/>
              </a:rPr>
              <a:t>Cálculos Trigonométricos: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8"/>
          <p:cNvSpPr/>
          <p:nvPr/>
        </p:nvSpPr>
        <p:spPr>
          <a:xfrm>
            <a:off x="428625" y="2394942"/>
            <a:ext cx="809978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Normativa: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8"/>
          <p:cNvSpPr/>
          <p:nvPr/>
        </p:nvSpPr>
        <p:spPr>
          <a:xfrm>
            <a:off x="1238603" y="2394942"/>
            <a:ext cx="1680930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Pendiente máxima de 8°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8"/>
          <p:cNvSpPr/>
          <p:nvPr/>
        </p:nvSpPr>
        <p:spPr>
          <a:xfrm>
            <a:off x="428625" y="2623542"/>
            <a:ext cx="1561216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(aproximadamente 1:7)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8"/>
          <p:cNvSpPr/>
          <p:nvPr/>
        </p:nvSpPr>
        <p:spPr>
          <a:xfrm>
            <a:off x="428625" y="2943225"/>
            <a:ext cx="3771900" cy="98583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8"/>
          <p:cNvSpPr/>
          <p:nvPr/>
        </p:nvSpPr>
        <p:spPr>
          <a:xfrm>
            <a:off x="428625" y="2943225"/>
            <a:ext cx="28575" cy="985838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8"/>
          <p:cNvSpPr/>
          <p:nvPr/>
        </p:nvSpPr>
        <p:spPr>
          <a:xfrm>
            <a:off x="535781" y="3059311"/>
            <a:ext cx="1963164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1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Longitud horizontal necesaria: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8"/>
          <p:cNvSpPr/>
          <p:nvPr/>
        </p:nvSpPr>
        <p:spPr>
          <a:xfrm>
            <a:off x="535781" y="3252192"/>
            <a:ext cx="753666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0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L = h / tan(θ)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8"/>
          <p:cNvSpPr/>
          <p:nvPr/>
        </p:nvSpPr>
        <p:spPr>
          <a:xfrm>
            <a:off x="535781" y="3445073"/>
            <a:ext cx="1088752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0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L = 75 cm / tan(8°)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>
            <a:off x="535781" y="3637955"/>
            <a:ext cx="698888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0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L ≈ 535 cm 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8"/>
          <p:cNvSpPr/>
          <p:nvPr/>
        </p:nvSpPr>
        <p:spPr>
          <a:xfrm>
            <a:off x="428625" y="4036219"/>
            <a:ext cx="3771900" cy="98583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8"/>
          <p:cNvSpPr/>
          <p:nvPr/>
        </p:nvSpPr>
        <p:spPr>
          <a:xfrm>
            <a:off x="428625" y="4036219"/>
            <a:ext cx="28575" cy="985838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8"/>
          <p:cNvSpPr/>
          <p:nvPr/>
        </p:nvSpPr>
        <p:spPr>
          <a:xfrm>
            <a:off x="535781" y="4152305"/>
            <a:ext cx="1409077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1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Longitud de la rampa: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8"/>
          <p:cNvSpPr/>
          <p:nvPr/>
        </p:nvSpPr>
        <p:spPr>
          <a:xfrm>
            <a:off x="535781" y="4345186"/>
            <a:ext cx="742476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0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R = h / sin(θ)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8"/>
          <p:cNvSpPr/>
          <p:nvPr/>
        </p:nvSpPr>
        <p:spPr>
          <a:xfrm>
            <a:off x="535781" y="4538067"/>
            <a:ext cx="1077590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0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R = 75 cm / sin(8°)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8"/>
          <p:cNvSpPr/>
          <p:nvPr/>
        </p:nvSpPr>
        <p:spPr>
          <a:xfrm>
            <a:off x="535781" y="4730948"/>
            <a:ext cx="711501" cy="175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2"/>
              <a:buFont typeface="Noto Sans"/>
              <a:buNone/>
            </a:pPr>
            <a:r>
              <a:rPr b="0" i="0" lang="en-US" sz="942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R ≈ 540 cm </a:t>
            </a:r>
            <a:endParaRPr b="0" i="0" sz="94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8"/>
          <p:cNvSpPr/>
          <p:nvPr/>
        </p:nvSpPr>
        <p:spPr>
          <a:xfrm>
            <a:off x="285750" y="5431036"/>
            <a:ext cx="1259728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La aplicación de la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8"/>
          <p:cNvSpPr/>
          <p:nvPr/>
        </p:nvSpPr>
        <p:spPr>
          <a:xfrm>
            <a:off x="1545478" y="5431036"/>
            <a:ext cx="1013129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046"/>
              <a:buFont typeface="Noto Sans"/>
              <a:buNone/>
            </a:pPr>
            <a:r>
              <a:rPr b="1" i="0" lang="en-US" sz="1046" u="none" cap="none" strike="noStrike">
                <a:solidFill>
                  <a:srgbClr val="0099CC"/>
                </a:solidFill>
                <a:latin typeface="Noto Sans"/>
                <a:ea typeface="Noto Sans"/>
                <a:cs typeface="Noto Sans"/>
                <a:sym typeface="Noto Sans"/>
              </a:rPr>
              <a:t>trigonometría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8"/>
          <p:cNvSpPr/>
          <p:nvPr/>
        </p:nvSpPr>
        <p:spPr>
          <a:xfrm>
            <a:off x="2558607" y="5431036"/>
            <a:ext cx="1642225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 nos permite determinar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8"/>
          <p:cNvSpPr/>
          <p:nvPr/>
        </p:nvSpPr>
        <p:spPr>
          <a:xfrm>
            <a:off x="285750" y="5659636"/>
            <a:ext cx="3765482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las dimensiones exactas necesarias para cumplir con los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8"/>
          <p:cNvSpPr/>
          <p:nvPr/>
        </p:nvSpPr>
        <p:spPr>
          <a:xfrm>
            <a:off x="285750" y="5888236"/>
            <a:ext cx="3741762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requisitos de accesibilidad, garantizando una pendiente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8"/>
          <p:cNvSpPr/>
          <p:nvPr/>
        </p:nvSpPr>
        <p:spPr>
          <a:xfrm>
            <a:off x="285750" y="6116836"/>
            <a:ext cx="2373455" cy="19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46"/>
              <a:buFont typeface="Noto Sans"/>
              <a:buNone/>
            </a:pPr>
            <a:r>
              <a:rPr b="0" i="0" lang="en-US" sz="1046" u="none" cap="none" strike="noStrike">
                <a:solidFill>
                  <a:srgbClr val="333333"/>
                </a:solidFill>
                <a:latin typeface="Noto Sans"/>
                <a:ea typeface="Noto Sans"/>
                <a:cs typeface="Noto Sans"/>
                <a:sym typeface="Noto Sans"/>
              </a:rPr>
              <a:t>segura y cómoda para los usuarios. </a:t>
            </a:r>
            <a:endParaRPr b="0" i="0" sz="104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61" name="Google Shape;36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85750"/>
            <a:ext cx="3929063" cy="3214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2025-08-25T01:53:24Z</dcterms:created>
  <dc:creator>PptxGenJS</dc:creator>
</cp:coreProperties>
</file>