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56" r:id="rId2"/>
    <p:sldId id="260" r:id="rId3"/>
    <p:sldId id="272" r:id="rId4"/>
    <p:sldId id="277" r:id="rId5"/>
    <p:sldId id="274" r:id="rId6"/>
    <p:sldId id="275" r:id="rId7"/>
    <p:sldId id="276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19" r:id="rId34"/>
    <p:sldId id="318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0A471B1-8E40-4E79-8C51-8E2DDED792E8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40DB5ED-7D07-4161-9C3F-4760CEF1C3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700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71B1-8E40-4E79-8C51-8E2DDED792E8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5ED-7D07-4161-9C3F-4760CEF1C3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990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71B1-8E40-4E79-8C51-8E2DDED792E8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5ED-7D07-4161-9C3F-4760CEF1C3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3646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71B1-8E40-4E79-8C51-8E2DDED792E8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5ED-7D07-4161-9C3F-4760CEF1C31F}" type="slidenum">
              <a:rPr lang="es-ES" smtClean="0"/>
              <a:t>‹Nº›</a:t>
            </a:fld>
            <a:endParaRPr lang="es-E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5275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71B1-8E40-4E79-8C51-8E2DDED792E8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5ED-7D07-4161-9C3F-4760CEF1C3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1973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71B1-8E40-4E79-8C51-8E2DDED792E8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5ED-7D07-4161-9C3F-4760CEF1C3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6243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71B1-8E40-4E79-8C51-8E2DDED792E8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5ED-7D07-4161-9C3F-4760CEF1C3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5520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71B1-8E40-4E79-8C51-8E2DDED792E8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5ED-7D07-4161-9C3F-4760CEF1C3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6497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71B1-8E40-4E79-8C51-8E2DDED792E8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5ED-7D07-4161-9C3F-4760CEF1C3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206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71B1-8E40-4E79-8C51-8E2DDED792E8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5ED-7D07-4161-9C3F-4760CEF1C3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3007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71B1-8E40-4E79-8C51-8E2DDED792E8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5ED-7D07-4161-9C3F-4760CEF1C3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182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71B1-8E40-4E79-8C51-8E2DDED792E8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5ED-7D07-4161-9C3F-4760CEF1C3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9349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71B1-8E40-4E79-8C51-8E2DDED792E8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5ED-7D07-4161-9C3F-4760CEF1C3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592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71B1-8E40-4E79-8C51-8E2DDED792E8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5ED-7D07-4161-9C3F-4760CEF1C3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6949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71B1-8E40-4E79-8C51-8E2DDED792E8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5ED-7D07-4161-9C3F-4760CEF1C3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4995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71B1-8E40-4E79-8C51-8E2DDED792E8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5ED-7D07-4161-9C3F-4760CEF1C3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840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71B1-8E40-4E79-8C51-8E2DDED792E8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5ED-7D07-4161-9C3F-4760CEF1C3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6832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471B1-8E40-4E79-8C51-8E2DDED792E8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DB5ED-7D07-4161-9C3F-4760CEF1C3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87642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dirty="0"/>
              <a:t>PENSAMIENTO PROPOSICIONAL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30650" y="4251394"/>
            <a:ext cx="8791575" cy="1655762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endParaRPr lang="es-ES" cap="none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endParaRPr lang="es-E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s-ES" dirty="0"/>
          </a:p>
        </p:txBody>
      </p:sp>
      <p:pic>
        <p:nvPicPr>
          <p:cNvPr id="5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955" y="6294783"/>
            <a:ext cx="1504621" cy="35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63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47" y="688849"/>
            <a:ext cx="4929810" cy="3664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261" y="2676939"/>
            <a:ext cx="4757529" cy="38922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/>
          <p:cNvSpPr txBox="1"/>
          <p:nvPr/>
        </p:nvSpPr>
        <p:spPr>
          <a:xfrm>
            <a:off x="5960286" y="1928191"/>
            <a:ext cx="5713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No todos los peces son animales </a:t>
            </a:r>
            <a:r>
              <a:rPr lang="es-ES" sz="2400" b="1" dirty="0" err="1"/>
              <a:t>carnivoros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4090217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LAS Proposiciones modales</a:t>
            </a:r>
          </a:p>
        </p:txBody>
      </p:sp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478" y="2097088"/>
            <a:ext cx="7129670" cy="44625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1014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27846" y="0"/>
            <a:ext cx="89927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Noción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r>
              <a:rPr lang="en-US" sz="3600" dirty="0">
                <a:solidFill>
                  <a:srgbClr val="002060"/>
                </a:solidFill>
              </a:rPr>
              <a:t>: </a:t>
            </a:r>
            <a:r>
              <a:rPr lang="en-US" sz="3600" dirty="0" err="1">
                <a:solidFill>
                  <a:srgbClr val="002060"/>
                </a:solidFill>
              </a:rPr>
              <a:t>Hace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referencia</a:t>
            </a:r>
            <a:r>
              <a:rPr lang="en-US" sz="3600" dirty="0">
                <a:solidFill>
                  <a:srgbClr val="002060"/>
                </a:solidFill>
              </a:rPr>
              <a:t> al </a:t>
            </a:r>
            <a:r>
              <a:rPr lang="en-US" sz="3600" dirty="0" err="1">
                <a:solidFill>
                  <a:srgbClr val="002060"/>
                </a:solidFill>
              </a:rPr>
              <a:t>sujeto</a:t>
            </a:r>
            <a:r>
              <a:rPr lang="en-US" sz="3600" dirty="0">
                <a:solidFill>
                  <a:srgbClr val="002060"/>
                </a:solidFill>
              </a:rPr>
              <a:t> (</a:t>
            </a:r>
            <a:r>
              <a:rPr lang="en-US" sz="3600" dirty="0" err="1">
                <a:solidFill>
                  <a:srgbClr val="002060"/>
                </a:solidFill>
              </a:rPr>
              <a:t>objeto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situación</a:t>
            </a:r>
            <a:r>
              <a:rPr lang="en-US" sz="3600" dirty="0">
                <a:solidFill>
                  <a:srgbClr val="002060"/>
                </a:solidFill>
              </a:rPr>
              <a:t> o </a:t>
            </a:r>
            <a:r>
              <a:rPr lang="en-US" sz="3600" dirty="0" err="1">
                <a:solidFill>
                  <a:srgbClr val="002060"/>
                </a:solidFill>
              </a:rPr>
              <a:t>acontecimiento</a:t>
            </a:r>
            <a:r>
              <a:rPr lang="en-US" sz="3600" dirty="0">
                <a:solidFill>
                  <a:srgbClr val="002060"/>
                </a:solidFill>
              </a:rPr>
              <a:t>) que </a:t>
            </a:r>
            <a:r>
              <a:rPr lang="en-US" sz="3600" dirty="0" err="1">
                <a:solidFill>
                  <a:srgbClr val="002060"/>
                </a:solidFill>
              </a:rPr>
              <a:t>es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responsable</a:t>
            </a:r>
            <a:r>
              <a:rPr lang="en-US" sz="3600" dirty="0">
                <a:solidFill>
                  <a:srgbClr val="002060"/>
                </a:solidFill>
              </a:rPr>
              <a:t> de la </a:t>
            </a:r>
            <a:r>
              <a:rPr lang="en-US" sz="3600" dirty="0" err="1">
                <a:solidFill>
                  <a:srgbClr val="002060"/>
                </a:solidFill>
              </a:rPr>
              <a:t>acción</a:t>
            </a:r>
            <a:r>
              <a:rPr lang="en-US" sz="3600" dirty="0">
                <a:solidFill>
                  <a:srgbClr val="002060"/>
                </a:solidFill>
              </a:rPr>
              <a:t>. </a:t>
            </a:r>
          </a:p>
          <a:p>
            <a:r>
              <a:rPr lang="en-US" sz="3600" dirty="0">
                <a:solidFill>
                  <a:srgbClr val="002060"/>
                </a:solidFill>
              </a:rPr>
              <a:t> </a:t>
            </a:r>
          </a:p>
          <a:p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Noción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r>
              <a:rPr lang="en-US" sz="3600" dirty="0">
                <a:solidFill>
                  <a:srgbClr val="002060"/>
                </a:solidFill>
              </a:rPr>
              <a:t>: Indica el </a:t>
            </a:r>
            <a:r>
              <a:rPr lang="en-US" sz="3600" dirty="0" err="1">
                <a:solidFill>
                  <a:srgbClr val="002060"/>
                </a:solidFill>
              </a:rPr>
              <a:t>sujeto</a:t>
            </a:r>
            <a:r>
              <a:rPr lang="en-US" sz="3600" dirty="0">
                <a:solidFill>
                  <a:srgbClr val="002060"/>
                </a:solidFill>
              </a:rPr>
              <a:t> (</a:t>
            </a:r>
            <a:r>
              <a:rPr lang="en-US" sz="3600" dirty="0" err="1">
                <a:solidFill>
                  <a:srgbClr val="002060"/>
                </a:solidFill>
              </a:rPr>
              <a:t>objeto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situación</a:t>
            </a:r>
            <a:r>
              <a:rPr lang="en-US" sz="3600" dirty="0">
                <a:solidFill>
                  <a:srgbClr val="002060"/>
                </a:solidFill>
              </a:rPr>
              <a:t> o </a:t>
            </a:r>
            <a:r>
              <a:rPr lang="en-US" sz="3600" dirty="0" err="1">
                <a:solidFill>
                  <a:srgbClr val="002060"/>
                </a:solidFill>
              </a:rPr>
              <a:t>acontecimiento</a:t>
            </a:r>
            <a:r>
              <a:rPr lang="en-US" sz="3600" dirty="0">
                <a:solidFill>
                  <a:srgbClr val="002060"/>
                </a:solidFill>
              </a:rPr>
              <a:t>) </a:t>
            </a:r>
            <a:r>
              <a:rPr lang="en-US" sz="3600" dirty="0" err="1">
                <a:solidFill>
                  <a:srgbClr val="002060"/>
                </a:solidFill>
              </a:rPr>
              <a:t>sobre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quien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recae</a:t>
            </a:r>
            <a:r>
              <a:rPr lang="en-US" sz="3600" dirty="0">
                <a:solidFill>
                  <a:srgbClr val="002060"/>
                </a:solidFill>
              </a:rPr>
              <a:t> la </a:t>
            </a:r>
            <a:r>
              <a:rPr lang="en-US" sz="3600" dirty="0" err="1">
                <a:solidFill>
                  <a:srgbClr val="002060"/>
                </a:solidFill>
              </a:rPr>
              <a:t>acción</a:t>
            </a:r>
            <a:r>
              <a:rPr lang="en-US" sz="3600" dirty="0">
                <a:solidFill>
                  <a:srgbClr val="002060"/>
                </a:solidFill>
              </a:rPr>
              <a:t>. </a:t>
            </a:r>
          </a:p>
          <a:p>
            <a:endParaRPr lang="en-US" sz="3600" dirty="0">
              <a:solidFill>
                <a:srgbClr val="002060"/>
              </a:solidFill>
            </a:endParaRPr>
          </a:p>
          <a:p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Relación</a:t>
            </a:r>
            <a:r>
              <a:rPr lang="en-US" sz="3600" dirty="0">
                <a:solidFill>
                  <a:srgbClr val="002060"/>
                </a:solidFill>
              </a:rPr>
              <a:t>: </a:t>
            </a:r>
            <a:r>
              <a:rPr lang="en-US" sz="3600" dirty="0" err="1">
                <a:solidFill>
                  <a:srgbClr val="002060"/>
                </a:solidFill>
              </a:rPr>
              <a:t>Específica</a:t>
            </a:r>
            <a:r>
              <a:rPr lang="en-US" sz="3600" dirty="0">
                <a:solidFill>
                  <a:srgbClr val="002060"/>
                </a:solidFill>
              </a:rPr>
              <a:t> la </a:t>
            </a:r>
            <a:r>
              <a:rPr lang="en-US" sz="3600" dirty="0" err="1">
                <a:solidFill>
                  <a:srgbClr val="002060"/>
                </a:solidFill>
              </a:rPr>
              <a:t>acción</a:t>
            </a:r>
            <a:r>
              <a:rPr lang="en-US" sz="3600" dirty="0">
                <a:solidFill>
                  <a:srgbClr val="002060"/>
                </a:solidFill>
              </a:rPr>
              <a:t> que </a:t>
            </a:r>
            <a:r>
              <a:rPr lang="en-US" sz="3600" dirty="0" err="1">
                <a:solidFill>
                  <a:srgbClr val="002060"/>
                </a:solidFill>
              </a:rPr>
              <a:t>recae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sobre</a:t>
            </a:r>
            <a:r>
              <a:rPr lang="en-US" sz="3600" dirty="0">
                <a:solidFill>
                  <a:srgbClr val="002060"/>
                </a:solidFill>
              </a:rPr>
              <a:t> Noción2. </a:t>
            </a:r>
          </a:p>
        </p:txBody>
      </p:sp>
      <p:pic>
        <p:nvPicPr>
          <p:cNvPr id="4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513" y="50958"/>
            <a:ext cx="1099781" cy="25860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15023" y="4976984"/>
            <a:ext cx="9054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Especificador</a:t>
            </a:r>
            <a:r>
              <a:rPr lang="es-CO" sz="3600" dirty="0">
                <a:solidFill>
                  <a:srgbClr val="002060"/>
                </a:solidFill>
              </a:rPr>
              <a:t>: tiene la función única y exclusiva de especificar, delimitar o precisar mejor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196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469" y="762456"/>
            <a:ext cx="9554817" cy="5964735"/>
          </a:xfrm>
          <a:prstGeom prst="rect">
            <a:avLst/>
          </a:prstGeom>
        </p:spPr>
      </p:pic>
      <p:pic>
        <p:nvPicPr>
          <p:cNvPr id="3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513" y="50958"/>
            <a:ext cx="1099781" cy="25860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707907" y="116125"/>
            <a:ext cx="5321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Preguntas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proposicionales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3337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54683"/>
            <a:ext cx="9144000" cy="5097411"/>
          </a:xfrm>
          <a:prstGeom prst="rect">
            <a:avLst/>
          </a:prstGeom>
        </p:spPr>
      </p:pic>
      <p:pic>
        <p:nvPicPr>
          <p:cNvPr id="3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513" y="50958"/>
            <a:ext cx="1099781" cy="25860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675682" y="333088"/>
            <a:ext cx="5754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CROMATIZADORES </a:t>
            </a:r>
          </a:p>
        </p:txBody>
      </p:sp>
    </p:spTree>
    <p:extLst>
      <p:ext uri="{BB962C8B-B14F-4D97-AF65-F5344CB8AC3E}">
        <p14:creationId xmlns:p14="http://schemas.microsoft.com/office/powerpoint/2010/main" val="3808155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6991462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t="29174" r="2557" b="3959"/>
          <a:stretch/>
        </p:blipFill>
        <p:spPr bwMode="auto">
          <a:xfrm>
            <a:off x="1524000" y="697289"/>
            <a:ext cx="9112333" cy="566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513" y="50958"/>
            <a:ext cx="1099781" cy="25860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696308" y="50959"/>
            <a:ext cx="5754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CROMATIZADORES </a:t>
            </a:r>
          </a:p>
        </p:txBody>
      </p:sp>
    </p:spTree>
    <p:extLst>
      <p:ext uri="{BB962C8B-B14F-4D97-AF65-F5344CB8AC3E}">
        <p14:creationId xmlns:p14="http://schemas.microsoft.com/office/powerpoint/2010/main" val="1687427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513" y="50958"/>
            <a:ext cx="1099781" cy="25860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696308" y="50959"/>
            <a:ext cx="5754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CROMATIZADORES </a:t>
            </a:r>
          </a:p>
        </p:txBody>
      </p:sp>
      <p:pic>
        <p:nvPicPr>
          <p:cNvPr id="5" name="1 Imagen" descr="16991462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" t="34392" r="2540" b="55238"/>
          <a:stretch/>
        </p:blipFill>
        <p:spPr bwMode="auto">
          <a:xfrm>
            <a:off x="1524000" y="899886"/>
            <a:ext cx="9121202" cy="172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 Imagen" descr="16991462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" t="45279" r="6335" b="45551"/>
          <a:stretch/>
        </p:blipFill>
        <p:spPr bwMode="auto">
          <a:xfrm>
            <a:off x="1524001" y="2710545"/>
            <a:ext cx="9121202" cy="152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 Imagen" descr="16991462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" t="55392" r="8922" b="35267"/>
          <a:stretch/>
        </p:blipFill>
        <p:spPr bwMode="auto">
          <a:xfrm>
            <a:off x="1524001" y="4397828"/>
            <a:ext cx="9154255" cy="178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648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6991462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" t="65333" r="5194" b="25326"/>
          <a:stretch/>
        </p:blipFill>
        <p:spPr bwMode="auto">
          <a:xfrm>
            <a:off x="1524000" y="1008743"/>
            <a:ext cx="9087208" cy="162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513" y="50958"/>
            <a:ext cx="1099781" cy="25860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696308" y="50959"/>
            <a:ext cx="5754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CROMATIZADORES </a:t>
            </a:r>
          </a:p>
        </p:txBody>
      </p:sp>
      <p:pic>
        <p:nvPicPr>
          <p:cNvPr id="5" name="1 Imagen" descr="16991462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" t="75703" r="4279" b="14870"/>
          <a:stretch/>
        </p:blipFill>
        <p:spPr bwMode="auto">
          <a:xfrm>
            <a:off x="1524000" y="2789231"/>
            <a:ext cx="9087208" cy="170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 Imagen" descr="16991462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t="85901" r="4279" b="5015"/>
          <a:stretch/>
        </p:blipFill>
        <p:spPr bwMode="auto">
          <a:xfrm>
            <a:off x="1524000" y="4647059"/>
            <a:ext cx="9087208" cy="166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775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35123" y="2721555"/>
            <a:ext cx="8328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MODELEMOS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513" y="50958"/>
            <a:ext cx="1099781" cy="25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61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14495"/>
            <a:ext cx="9144000" cy="6029011"/>
          </a:xfrm>
          <a:prstGeom prst="rect">
            <a:avLst/>
          </a:prstGeom>
        </p:spPr>
      </p:pic>
      <p:pic>
        <p:nvPicPr>
          <p:cNvPr id="3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513" y="50958"/>
            <a:ext cx="1099781" cy="25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62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PROPOSITOS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Reconocer el Pensamiento Proposicional. 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Afianzar estructura </a:t>
            </a:r>
            <a:r>
              <a:rPr lang="es-ES" dirty="0" err="1"/>
              <a:t>Mentefactual</a:t>
            </a:r>
            <a:r>
              <a:rPr lang="es-ES" dirty="0"/>
              <a:t>: Proposicional para su correcta implementación.</a:t>
            </a:r>
          </a:p>
        </p:txBody>
      </p:sp>
      <p:pic>
        <p:nvPicPr>
          <p:cNvPr id="4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050" y="6268278"/>
            <a:ext cx="1899122" cy="44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39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57940"/>
            <a:ext cx="9144000" cy="5942120"/>
          </a:xfrm>
          <a:prstGeom prst="rect">
            <a:avLst/>
          </a:prstGeom>
        </p:spPr>
      </p:pic>
      <p:pic>
        <p:nvPicPr>
          <p:cNvPr id="3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513" y="50958"/>
            <a:ext cx="1099781" cy="25860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t="18162" b="73893"/>
          <a:stretch/>
        </p:blipFill>
        <p:spPr>
          <a:xfrm>
            <a:off x="1524000" y="1509486"/>
            <a:ext cx="9144000" cy="489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93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82992"/>
            <a:ext cx="9144000" cy="5942120"/>
          </a:xfrm>
          <a:prstGeom prst="rect">
            <a:avLst/>
          </a:prstGeom>
        </p:spPr>
      </p:pic>
      <p:pic>
        <p:nvPicPr>
          <p:cNvPr id="3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513" y="50958"/>
            <a:ext cx="1099781" cy="25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53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09567"/>
            <a:ext cx="9144000" cy="6548433"/>
          </a:xfrm>
          <a:prstGeom prst="rect">
            <a:avLst/>
          </a:prstGeom>
        </p:spPr>
      </p:pic>
      <p:pic>
        <p:nvPicPr>
          <p:cNvPr id="3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513" y="50958"/>
            <a:ext cx="1099781" cy="25860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t="18162" b="73893"/>
          <a:stretch/>
        </p:blipFill>
        <p:spPr>
          <a:xfrm>
            <a:off x="1524000" y="4513943"/>
            <a:ext cx="9144000" cy="234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49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09567"/>
            <a:ext cx="9144000" cy="6548433"/>
          </a:xfrm>
          <a:prstGeom prst="rect">
            <a:avLst/>
          </a:prstGeom>
        </p:spPr>
      </p:pic>
      <p:pic>
        <p:nvPicPr>
          <p:cNvPr id="3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513" y="50958"/>
            <a:ext cx="1099781" cy="25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1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50718"/>
            <a:ext cx="9144000" cy="6356565"/>
          </a:xfrm>
          <a:prstGeom prst="rect">
            <a:avLst/>
          </a:prstGeom>
        </p:spPr>
      </p:pic>
      <p:pic>
        <p:nvPicPr>
          <p:cNvPr id="3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513" y="50958"/>
            <a:ext cx="1099781" cy="258608"/>
          </a:xfrm>
          <a:prstGeom prst="rect">
            <a:avLst/>
          </a:prstGeom>
        </p:spPr>
      </p:pic>
      <p:cxnSp>
        <p:nvCxnSpPr>
          <p:cNvPr id="5" name="Conector recto 4"/>
          <p:cNvCxnSpPr/>
          <p:nvPr/>
        </p:nvCxnSpPr>
        <p:spPr>
          <a:xfrm>
            <a:off x="7120133" y="3087019"/>
            <a:ext cx="311627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 flipV="1">
            <a:off x="1977543" y="3583234"/>
            <a:ext cx="7299355" cy="12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563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6920"/>
            <a:ext cx="9144000" cy="6691081"/>
          </a:xfrm>
          <a:prstGeom prst="rect">
            <a:avLst/>
          </a:prstGeom>
        </p:spPr>
      </p:pic>
      <p:pic>
        <p:nvPicPr>
          <p:cNvPr id="3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513" y="50958"/>
            <a:ext cx="1099781" cy="258608"/>
          </a:xfrm>
          <a:prstGeom prst="rect">
            <a:avLst/>
          </a:prstGeom>
        </p:spPr>
      </p:pic>
      <p:cxnSp>
        <p:nvCxnSpPr>
          <p:cNvPr id="5" name="Conector recto 4"/>
          <p:cNvCxnSpPr/>
          <p:nvPr/>
        </p:nvCxnSpPr>
        <p:spPr>
          <a:xfrm>
            <a:off x="4962145" y="2362810"/>
            <a:ext cx="493044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1815389" y="2873655"/>
            <a:ext cx="5297424" cy="231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403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39" y="1192696"/>
            <a:ext cx="9983513" cy="4637760"/>
          </a:xfrm>
          <a:prstGeom prst="rect">
            <a:avLst/>
          </a:prstGeom>
        </p:spPr>
      </p:pic>
      <p:pic>
        <p:nvPicPr>
          <p:cNvPr id="3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513" y="50958"/>
            <a:ext cx="1099781" cy="25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09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35123" y="2721555"/>
            <a:ext cx="8328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SIMULAR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513" y="50958"/>
            <a:ext cx="1099781" cy="25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328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303" y="309566"/>
            <a:ext cx="9144000" cy="6398225"/>
          </a:xfrm>
          <a:prstGeom prst="rect">
            <a:avLst/>
          </a:prstGeom>
        </p:spPr>
      </p:pic>
      <p:pic>
        <p:nvPicPr>
          <p:cNvPr id="3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513" y="50958"/>
            <a:ext cx="1099781" cy="25860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0735" b="81325"/>
          <a:stretch/>
        </p:blipFill>
        <p:spPr>
          <a:xfrm>
            <a:off x="1520303" y="336726"/>
            <a:ext cx="9144000" cy="120211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043525" y="522221"/>
            <a:ext cx="8055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¿CUÁL ES LA IDEA FUNDAMENTAL DE ESTE PÁRRAFO?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6092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82118"/>
            <a:ext cx="9144000" cy="6375882"/>
          </a:xfrm>
          <a:prstGeom prst="rect">
            <a:avLst/>
          </a:prstGeom>
        </p:spPr>
      </p:pic>
      <p:pic>
        <p:nvPicPr>
          <p:cNvPr id="3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513" y="50958"/>
            <a:ext cx="1099781" cy="25860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t="10735" b="81325"/>
          <a:stretch/>
        </p:blipFill>
        <p:spPr>
          <a:xfrm>
            <a:off x="1524000" y="459774"/>
            <a:ext cx="9144000" cy="120211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053774" y="478973"/>
            <a:ext cx="8055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¿CUÁL ES LA INFORMACIÓN QUE FACILITA RESPONDER A LA PREGUNTA?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1875693" y="1556191"/>
            <a:ext cx="8567224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041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10361476" cy="2852737"/>
          </a:xfrm>
        </p:spPr>
        <p:txBody>
          <a:bodyPr>
            <a:normAutofit/>
          </a:bodyPr>
          <a:lstStyle/>
          <a:p>
            <a:pPr algn="ctr"/>
            <a:r>
              <a:rPr lang="es-ES" sz="6600" dirty="0"/>
              <a:t>PENSAMIENTO PROPOSICIONAL</a:t>
            </a:r>
          </a:p>
        </p:txBody>
      </p:sp>
      <p:pic>
        <p:nvPicPr>
          <p:cNvPr id="6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050" y="6268278"/>
            <a:ext cx="1899122" cy="44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161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999" y="0"/>
            <a:ext cx="9143999" cy="6858000"/>
          </a:xfrm>
          <a:prstGeom prst="rect">
            <a:avLst/>
          </a:prstGeom>
        </p:spPr>
      </p:pic>
      <p:pic>
        <p:nvPicPr>
          <p:cNvPr id="3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513" y="50958"/>
            <a:ext cx="1099781" cy="25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41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09554"/>
            <a:ext cx="9144000" cy="4238892"/>
          </a:xfrm>
          <a:prstGeom prst="rect">
            <a:avLst/>
          </a:prstGeom>
        </p:spPr>
      </p:pic>
      <p:pic>
        <p:nvPicPr>
          <p:cNvPr id="3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513" y="50958"/>
            <a:ext cx="1099781" cy="25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206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34564"/>
            <a:ext cx="9144000" cy="5621836"/>
          </a:xfrm>
          <a:prstGeom prst="rect">
            <a:avLst/>
          </a:prstGeom>
        </p:spPr>
      </p:pic>
      <p:pic>
        <p:nvPicPr>
          <p:cNvPr id="3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513" y="50958"/>
            <a:ext cx="1099781" cy="25860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467295" y="306606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PINTA EL MENTEFACTO DE ESTA IDEA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62977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002060"/>
                </a:solidFill>
              </a:rPr>
              <a:t>Ejercicio 1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Grafica las siguientes proposiciones en mentefactos proposicionales.</a:t>
            </a:r>
          </a:p>
          <a:p>
            <a:pPr marL="457200" indent="-457200">
              <a:buAutoNum type="arabicPeriod"/>
            </a:pPr>
            <a:r>
              <a:rPr lang="es-ES" dirty="0"/>
              <a:t>La biodiversidad garantiza el equilibrio en la biosfera según su evolución histórica y natural</a:t>
            </a:r>
          </a:p>
          <a:p>
            <a:pPr marL="457200" indent="-457200">
              <a:buAutoNum type="arabicPeriod"/>
            </a:pPr>
            <a:r>
              <a:rPr lang="es-ES" dirty="0"/>
              <a:t>Un fármaco es toda sustancia química purificada utilizada para la cura de una enfermedad.</a:t>
            </a:r>
          </a:p>
          <a:p>
            <a:pPr marL="457200" indent="-457200">
              <a:buAutoNum type="arabicPeriod"/>
            </a:pPr>
            <a:r>
              <a:rPr lang="es-ES" dirty="0"/>
              <a:t>Los elefantes blancos han sido casi exterminados por la caza indiscriminada en el norte de la India</a:t>
            </a:r>
          </a:p>
          <a:p>
            <a:pPr marL="457200" indent="-457200">
              <a:buAutoNum type="arabicPeriod"/>
            </a:pPr>
            <a:r>
              <a:rPr lang="es-ES" dirty="0"/>
              <a:t>En internet los motores de </a:t>
            </a:r>
            <a:r>
              <a:rPr lang="es-ES" dirty="0" err="1"/>
              <a:t>busqueda</a:t>
            </a:r>
            <a:r>
              <a:rPr lang="es-ES" dirty="0"/>
              <a:t> usan siempre palabras clave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88433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58925" y="2636838"/>
            <a:ext cx="9074150" cy="1416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MUCHAS GRACIAS</a:t>
            </a:r>
          </a:p>
          <a:p>
            <a:pPr algn="ctr">
              <a:defRPr/>
            </a:pP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consultorpedagogico.df@fundamerani.edu.co</a:t>
            </a:r>
          </a:p>
        </p:txBody>
      </p:sp>
    </p:spTree>
    <p:extLst>
      <p:ext uri="{BB962C8B-B14F-4D97-AF65-F5344CB8AC3E}">
        <p14:creationId xmlns:p14="http://schemas.microsoft.com/office/powerpoint/2010/main" val="2158186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72210" y="703095"/>
            <a:ext cx="86265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/>
              <a:t>Una proposición no es idéntica a la frase mediante la cual se expresa como lenguaje, ni tampoco equivale a las palabras textuales. La proposición incumbe o pertenece a la IDEA contenida en las frases.</a:t>
            </a:r>
            <a:endParaRPr lang="en-US" sz="4800" dirty="0"/>
          </a:p>
        </p:txBody>
      </p:sp>
      <p:pic>
        <p:nvPicPr>
          <p:cNvPr id="6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513" y="50958"/>
            <a:ext cx="1099781" cy="25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0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687091" y="1658124"/>
            <a:ext cx="6263725" cy="956299"/>
            <a:chOff x="957077" y="2052528"/>
            <a:chExt cx="6263725" cy="956299"/>
          </a:xfrm>
        </p:grpSpPr>
        <p:grpSp>
          <p:nvGrpSpPr>
            <p:cNvPr id="12" name="Grupo 11"/>
            <p:cNvGrpSpPr/>
            <p:nvPr/>
          </p:nvGrpSpPr>
          <p:grpSpPr>
            <a:xfrm>
              <a:off x="4920430" y="2052528"/>
              <a:ext cx="2300372" cy="956299"/>
              <a:chOff x="6046865" y="2277815"/>
              <a:chExt cx="2300372" cy="956299"/>
            </a:xfrm>
          </p:grpSpPr>
          <p:sp>
            <p:nvSpPr>
              <p:cNvPr id="4" name="Rectángulo 3"/>
              <p:cNvSpPr/>
              <p:nvPr/>
            </p:nvSpPr>
            <p:spPr>
              <a:xfrm>
                <a:off x="6541679" y="2443036"/>
                <a:ext cx="1805558" cy="665389"/>
              </a:xfrm>
              <a:prstGeom prst="rect">
                <a:avLst/>
              </a:prstGeom>
              <a:ln w="76200" cmpd="thickThin">
                <a:solidFill>
                  <a:schemeClr val="accent5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/>
                  <a:t>PROPOSICIÓN ARISTOTÉLICA</a:t>
                </a:r>
              </a:p>
            </p:txBody>
          </p:sp>
          <p:cxnSp>
            <p:nvCxnSpPr>
              <p:cNvPr id="6" name="Conector recto 5"/>
              <p:cNvCxnSpPr>
                <a:endCxn id="4" idx="1"/>
              </p:cNvCxnSpPr>
              <p:nvPr/>
            </p:nvCxnSpPr>
            <p:spPr>
              <a:xfrm>
                <a:off x="6046865" y="2775730"/>
                <a:ext cx="494814" cy="1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9" name="Conector recto 8"/>
              <p:cNvCxnSpPr/>
              <p:nvPr/>
            </p:nvCxnSpPr>
            <p:spPr>
              <a:xfrm>
                <a:off x="6046865" y="2277815"/>
                <a:ext cx="0" cy="956299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3" name="CuadroTexto 12"/>
            <p:cNvSpPr txBox="1"/>
            <p:nvPr/>
          </p:nvSpPr>
          <p:spPr>
            <a:xfrm>
              <a:off x="957077" y="2309317"/>
              <a:ext cx="38610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1.1.  </a:t>
              </a:r>
              <a:r>
                <a:rPr lang="es-ES" sz="1600" dirty="0"/>
                <a:t>Expresar relaciones de contenencia</a:t>
              </a:r>
            </a:p>
            <a:p>
              <a:r>
                <a:rPr lang="es-ES" sz="1600" b="1" dirty="0"/>
                <a:t>2.1.</a:t>
              </a:r>
              <a:r>
                <a:rPr lang="es-ES" sz="1600" dirty="0"/>
                <a:t> Cuantificadores, Clases 1 y 2, Verbo ser.</a:t>
              </a:r>
            </a:p>
          </p:txBody>
        </p:sp>
      </p:grpSp>
      <p:cxnSp>
        <p:nvCxnSpPr>
          <p:cNvPr id="15" name="Conector recto 14"/>
          <p:cNvCxnSpPr/>
          <p:nvPr/>
        </p:nvCxnSpPr>
        <p:spPr>
          <a:xfrm>
            <a:off x="5960215" y="2503480"/>
            <a:ext cx="0" cy="47860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Elipse 21"/>
          <p:cNvSpPr/>
          <p:nvPr/>
        </p:nvSpPr>
        <p:spPr>
          <a:xfrm>
            <a:off x="4943110" y="2755015"/>
            <a:ext cx="2007706" cy="68248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/>
              <a:t>Según su relación de contenencia</a:t>
            </a:r>
          </a:p>
        </p:txBody>
      </p:sp>
      <p:cxnSp>
        <p:nvCxnSpPr>
          <p:cNvPr id="23" name="Conector recto 22"/>
          <p:cNvCxnSpPr/>
          <p:nvPr/>
        </p:nvCxnSpPr>
        <p:spPr>
          <a:xfrm>
            <a:off x="5960215" y="3447350"/>
            <a:ext cx="0" cy="25644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Conector recto 34"/>
          <p:cNvCxnSpPr>
            <a:cxnSpLocks/>
            <a:endCxn id="31" idx="0"/>
          </p:cNvCxnSpPr>
          <p:nvPr/>
        </p:nvCxnSpPr>
        <p:spPr>
          <a:xfrm>
            <a:off x="10790428" y="3693936"/>
            <a:ext cx="10094" cy="205750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59" name="Grupo 58"/>
          <p:cNvGrpSpPr/>
          <p:nvPr/>
        </p:nvGrpSpPr>
        <p:grpSpPr>
          <a:xfrm>
            <a:off x="484731" y="3656163"/>
            <a:ext cx="11230191" cy="3234820"/>
            <a:chOff x="475050" y="3283325"/>
            <a:chExt cx="11230191" cy="3234820"/>
          </a:xfrm>
        </p:grpSpPr>
        <p:cxnSp>
          <p:nvCxnSpPr>
            <p:cNvPr id="17" name="Conector recto 16"/>
            <p:cNvCxnSpPr/>
            <p:nvPr/>
          </p:nvCxnSpPr>
          <p:spPr>
            <a:xfrm flipV="1">
              <a:off x="3827047" y="3330946"/>
              <a:ext cx="6953700" cy="2175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Conector recto 23"/>
            <p:cNvCxnSpPr/>
            <p:nvPr/>
          </p:nvCxnSpPr>
          <p:spPr>
            <a:xfrm>
              <a:off x="3827047" y="3344722"/>
              <a:ext cx="0" cy="47860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8" name="Rectángulo 27"/>
            <p:cNvSpPr/>
            <p:nvPr/>
          </p:nvSpPr>
          <p:spPr>
            <a:xfrm>
              <a:off x="2868202" y="3821460"/>
              <a:ext cx="1917690" cy="556591"/>
            </a:xfrm>
            <a:prstGeom prst="rect">
              <a:avLst/>
            </a:prstGeom>
            <a:noFill/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>
                  <a:solidFill>
                    <a:schemeClr val="tx2"/>
                  </a:solidFill>
                </a:rPr>
                <a:t>INIVERSAL AFIRMATIVA TIPO A</a:t>
              </a:r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4096548" y="5505211"/>
              <a:ext cx="1886908" cy="556591"/>
            </a:xfrm>
            <a:prstGeom prst="rect">
              <a:avLst/>
            </a:prstGeom>
            <a:noFill/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>
                  <a:solidFill>
                    <a:schemeClr val="tx2"/>
                  </a:solidFill>
                </a:rPr>
                <a:t>INIVERSAL NEGATIVA TIPO E</a:t>
              </a:r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8720941" y="3789860"/>
              <a:ext cx="1917690" cy="556591"/>
            </a:xfrm>
            <a:prstGeom prst="rect">
              <a:avLst/>
            </a:prstGeom>
            <a:noFill/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>
                  <a:solidFill>
                    <a:schemeClr val="tx2"/>
                  </a:solidFill>
                </a:rPr>
                <a:t>PARTICULAR AFIRMATIVA TIPO I</a:t>
              </a:r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9876440" y="5378605"/>
              <a:ext cx="1828801" cy="463827"/>
            </a:xfrm>
            <a:prstGeom prst="rect">
              <a:avLst/>
            </a:prstGeom>
            <a:noFill/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>
                  <a:solidFill>
                    <a:schemeClr val="tx2"/>
                  </a:solidFill>
                </a:rPr>
                <a:t>PARTICULAR NEGATIVA TIPO O</a:t>
              </a:r>
            </a:p>
          </p:txBody>
        </p:sp>
        <p:cxnSp>
          <p:nvCxnSpPr>
            <p:cNvPr id="33" name="Conector recto 32"/>
            <p:cNvCxnSpPr/>
            <p:nvPr/>
          </p:nvCxnSpPr>
          <p:spPr>
            <a:xfrm>
              <a:off x="5160644" y="3338294"/>
              <a:ext cx="5391" cy="2137101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" name="Conector recto 33"/>
            <p:cNvCxnSpPr/>
            <p:nvPr/>
          </p:nvCxnSpPr>
          <p:spPr>
            <a:xfrm>
              <a:off x="9743140" y="3330945"/>
              <a:ext cx="1810" cy="45891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44" name="CuadroTexto 43"/>
            <p:cNvSpPr txBox="1"/>
            <p:nvPr/>
          </p:nvSpPr>
          <p:spPr>
            <a:xfrm>
              <a:off x="475050" y="3283325"/>
              <a:ext cx="257993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1.1.1.</a:t>
              </a:r>
              <a:r>
                <a:rPr lang="es-ES" sz="1600" dirty="0"/>
                <a:t> Expresar relaciones de </a:t>
              </a:r>
              <a:r>
                <a:rPr lang="es-ES" sz="1600" b="1" i="1" dirty="0"/>
                <a:t>contenencia total </a:t>
              </a:r>
              <a:r>
                <a:rPr lang="es-ES" sz="1600" dirty="0"/>
                <a:t>entre dos clases.</a:t>
              </a:r>
            </a:p>
            <a:p>
              <a:r>
                <a:rPr lang="es-ES" sz="1600" b="1" dirty="0"/>
                <a:t>2.1.1. </a:t>
              </a:r>
              <a:r>
                <a:rPr lang="es-ES" sz="1600" dirty="0"/>
                <a:t>Cuantificador Todos/as, Clases 1 y 2 y Verbo ser.</a:t>
              </a:r>
            </a:p>
          </p:txBody>
        </p:sp>
        <p:sp>
          <p:nvSpPr>
            <p:cNvPr id="45" name="CuadroTexto 44"/>
            <p:cNvSpPr txBox="1"/>
            <p:nvPr/>
          </p:nvSpPr>
          <p:spPr>
            <a:xfrm>
              <a:off x="1364191" y="4948485"/>
              <a:ext cx="261489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1.1.2.</a:t>
              </a:r>
              <a:r>
                <a:rPr lang="es-ES" sz="1600" dirty="0"/>
                <a:t> Expresar relaciones de </a:t>
              </a:r>
              <a:r>
                <a:rPr lang="es-ES" sz="1600" b="1" i="1" dirty="0"/>
                <a:t>Exclusión total </a:t>
              </a:r>
              <a:r>
                <a:rPr lang="es-ES" sz="1600" dirty="0"/>
                <a:t>entre dos clases.</a:t>
              </a:r>
            </a:p>
            <a:p>
              <a:r>
                <a:rPr lang="es-ES" sz="1600" b="1" dirty="0"/>
                <a:t>2.1.2. </a:t>
              </a:r>
              <a:r>
                <a:rPr lang="es-ES" sz="1600" dirty="0"/>
                <a:t>Cuantificador Ningún/as, Clases 1 y 2 y Verbo ser.</a:t>
              </a:r>
            </a:p>
          </p:txBody>
        </p:sp>
        <p:sp>
          <p:nvSpPr>
            <p:cNvPr id="48" name="CuadroTexto 47"/>
            <p:cNvSpPr txBox="1"/>
            <p:nvPr/>
          </p:nvSpPr>
          <p:spPr>
            <a:xfrm>
              <a:off x="6052045" y="3482441"/>
              <a:ext cx="257993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1.1.3.</a:t>
              </a:r>
              <a:r>
                <a:rPr lang="es-ES" sz="1600" dirty="0"/>
                <a:t> Expresar relaciones de </a:t>
              </a:r>
              <a:r>
                <a:rPr lang="es-ES" sz="1600" b="1" i="1" dirty="0"/>
                <a:t>contenencia</a:t>
              </a:r>
              <a:r>
                <a:rPr lang="es-ES" sz="1600" i="1" dirty="0"/>
                <a:t> </a:t>
              </a:r>
              <a:r>
                <a:rPr lang="es-ES" sz="1600" b="1" i="1" dirty="0"/>
                <a:t>parcial</a:t>
              </a:r>
              <a:r>
                <a:rPr lang="es-ES" sz="1600" i="1" dirty="0"/>
                <a:t> </a:t>
              </a:r>
              <a:r>
                <a:rPr lang="es-ES" sz="1600" dirty="0"/>
                <a:t>entre dos clases.</a:t>
              </a:r>
            </a:p>
            <a:p>
              <a:r>
                <a:rPr lang="es-ES" sz="1600" b="1" dirty="0"/>
                <a:t>2.1.3. </a:t>
              </a:r>
              <a:r>
                <a:rPr lang="es-ES" sz="1600" dirty="0"/>
                <a:t>Cuantificador Algún/as, Clases 1 y 2 y Verbo ser.</a:t>
              </a:r>
            </a:p>
          </p:txBody>
        </p:sp>
        <p:sp>
          <p:nvSpPr>
            <p:cNvPr id="52" name="CuadroTexto 51"/>
            <p:cNvSpPr txBox="1"/>
            <p:nvPr/>
          </p:nvSpPr>
          <p:spPr>
            <a:xfrm>
              <a:off x="7019253" y="5136914"/>
              <a:ext cx="257993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1.1.4.</a:t>
              </a:r>
              <a:r>
                <a:rPr lang="es-ES" sz="1600" dirty="0"/>
                <a:t> Expresar relaciones de </a:t>
              </a:r>
              <a:r>
                <a:rPr lang="es-ES" sz="1600" b="1" i="1" dirty="0"/>
                <a:t>Exclusión Parcial </a:t>
              </a:r>
              <a:r>
                <a:rPr lang="es-ES" sz="1600" dirty="0"/>
                <a:t>entre dos clases.</a:t>
              </a:r>
            </a:p>
            <a:p>
              <a:r>
                <a:rPr lang="es-ES" sz="1600" b="1" dirty="0"/>
                <a:t>2.1.4 </a:t>
              </a:r>
              <a:r>
                <a:rPr lang="es-ES" sz="1600" dirty="0"/>
                <a:t>Cuantificador Algún/as NO, Clases 1 y 2 y Verbo ser.</a:t>
              </a:r>
            </a:p>
          </p:txBody>
        </p:sp>
      </p:grpSp>
      <p:cxnSp>
        <p:nvCxnSpPr>
          <p:cNvPr id="61" name="Conector recto 60"/>
          <p:cNvCxnSpPr/>
          <p:nvPr/>
        </p:nvCxnSpPr>
        <p:spPr>
          <a:xfrm>
            <a:off x="7248793" y="2897788"/>
            <a:ext cx="664231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/>
          <p:cNvCxnSpPr/>
          <p:nvPr/>
        </p:nvCxnSpPr>
        <p:spPr>
          <a:xfrm flipV="1">
            <a:off x="7421855" y="2777512"/>
            <a:ext cx="179715" cy="15240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/>
          <p:cNvCxnSpPr/>
          <p:nvPr/>
        </p:nvCxnSpPr>
        <p:spPr>
          <a:xfrm flipV="1">
            <a:off x="7604004" y="2821588"/>
            <a:ext cx="179715" cy="15240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ángulo 65"/>
          <p:cNvSpPr/>
          <p:nvPr/>
        </p:nvSpPr>
        <p:spPr>
          <a:xfrm>
            <a:off x="5041487" y="329089"/>
            <a:ext cx="2048630" cy="500906"/>
          </a:xfrm>
          <a:prstGeom prst="rect">
            <a:avLst/>
          </a:prstGeom>
          <a:solidFill>
            <a:schemeClr val="tx1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2">
                    <a:lumMod val="75000"/>
                  </a:schemeClr>
                </a:solidFill>
              </a:rPr>
              <a:t>PROPOSICIÓN</a:t>
            </a:r>
          </a:p>
        </p:txBody>
      </p:sp>
      <p:cxnSp>
        <p:nvCxnSpPr>
          <p:cNvPr id="67" name="Conector recto 66"/>
          <p:cNvCxnSpPr/>
          <p:nvPr/>
        </p:nvCxnSpPr>
        <p:spPr>
          <a:xfrm>
            <a:off x="6061726" y="876735"/>
            <a:ext cx="0" cy="956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8" name="Rectángulo 67"/>
          <p:cNvSpPr/>
          <p:nvPr/>
        </p:nvSpPr>
        <p:spPr>
          <a:xfrm>
            <a:off x="10460130" y="2047736"/>
            <a:ext cx="1634026" cy="59614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2"/>
                </a:solidFill>
              </a:rPr>
              <a:t>PROPOSICIÓN MODAL</a:t>
            </a:r>
          </a:p>
        </p:txBody>
      </p:sp>
      <p:sp>
        <p:nvSpPr>
          <p:cNvPr id="70" name="CuadroTexto 69"/>
          <p:cNvSpPr txBox="1"/>
          <p:nvPr/>
        </p:nvSpPr>
        <p:spPr>
          <a:xfrm>
            <a:off x="7913024" y="1737183"/>
            <a:ext cx="2805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1.2. </a:t>
            </a:r>
            <a:r>
              <a:rPr lang="es-ES" sz="1600" dirty="0"/>
              <a:t>Expresar ideas generales de carácter científico o académico.</a:t>
            </a:r>
          </a:p>
          <a:p>
            <a:r>
              <a:rPr lang="es-ES" sz="1600" b="1" dirty="0"/>
              <a:t>2.2. </a:t>
            </a:r>
            <a:r>
              <a:rPr lang="es-ES" sz="1600" dirty="0"/>
              <a:t>Noción 1 y 2, relación, especificadores y </a:t>
            </a:r>
            <a:r>
              <a:rPr lang="es-ES" sz="1600" dirty="0" err="1"/>
              <a:t>Cromatizadores</a:t>
            </a:r>
            <a:r>
              <a:rPr lang="es-ES" sz="1600" dirty="0"/>
              <a:t> .</a:t>
            </a:r>
          </a:p>
        </p:txBody>
      </p:sp>
      <p:sp>
        <p:nvSpPr>
          <p:cNvPr id="71" name="CuadroTexto 70"/>
          <p:cNvSpPr txBox="1"/>
          <p:nvPr/>
        </p:nvSpPr>
        <p:spPr>
          <a:xfrm>
            <a:off x="1434618" y="319648"/>
            <a:ext cx="3861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sz="1600" b="1" dirty="0"/>
              <a:t>Propósito: </a:t>
            </a:r>
            <a:r>
              <a:rPr lang="es-ES" sz="1600" dirty="0"/>
              <a:t>Expresar ideas </a:t>
            </a:r>
          </a:p>
          <a:p>
            <a:pPr marL="342900" indent="-342900">
              <a:buAutoNum type="arabicPeriod"/>
            </a:pPr>
            <a:r>
              <a:rPr lang="es-ES" sz="1600" b="1" dirty="0"/>
              <a:t> Elementos Constitutivos:</a:t>
            </a:r>
            <a:endParaRPr lang="es-ES" dirty="0"/>
          </a:p>
        </p:txBody>
      </p:sp>
      <p:grpSp>
        <p:nvGrpSpPr>
          <p:cNvPr id="74" name="Grupo 73"/>
          <p:cNvGrpSpPr/>
          <p:nvPr/>
        </p:nvGrpSpPr>
        <p:grpSpPr>
          <a:xfrm>
            <a:off x="4548166" y="151786"/>
            <a:ext cx="494814" cy="956299"/>
            <a:chOff x="4548166" y="151786"/>
            <a:chExt cx="494814" cy="956299"/>
          </a:xfrm>
        </p:grpSpPr>
        <p:cxnSp>
          <p:nvCxnSpPr>
            <p:cNvPr id="72" name="Conector recto 71"/>
            <p:cNvCxnSpPr/>
            <p:nvPr/>
          </p:nvCxnSpPr>
          <p:spPr>
            <a:xfrm>
              <a:off x="4548166" y="598440"/>
              <a:ext cx="494814" cy="1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3" name="Conector recto 72"/>
            <p:cNvCxnSpPr/>
            <p:nvPr/>
          </p:nvCxnSpPr>
          <p:spPr>
            <a:xfrm>
              <a:off x="4548166" y="151786"/>
              <a:ext cx="0" cy="95629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5" name="Grupo 74"/>
          <p:cNvGrpSpPr/>
          <p:nvPr/>
        </p:nvGrpSpPr>
        <p:grpSpPr>
          <a:xfrm>
            <a:off x="2654078" y="4301424"/>
            <a:ext cx="229977" cy="444464"/>
            <a:chOff x="4548166" y="151786"/>
            <a:chExt cx="494814" cy="956299"/>
          </a:xfrm>
        </p:grpSpPr>
        <p:cxnSp>
          <p:nvCxnSpPr>
            <p:cNvPr id="76" name="Conector recto 75"/>
            <p:cNvCxnSpPr/>
            <p:nvPr/>
          </p:nvCxnSpPr>
          <p:spPr>
            <a:xfrm>
              <a:off x="4548166" y="598440"/>
              <a:ext cx="494814" cy="1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7" name="Conector recto 76"/>
            <p:cNvCxnSpPr/>
            <p:nvPr/>
          </p:nvCxnSpPr>
          <p:spPr>
            <a:xfrm>
              <a:off x="4548166" y="151786"/>
              <a:ext cx="0" cy="95629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8" name="Grupo 77"/>
          <p:cNvGrpSpPr/>
          <p:nvPr/>
        </p:nvGrpSpPr>
        <p:grpSpPr>
          <a:xfrm>
            <a:off x="3879882" y="6000031"/>
            <a:ext cx="229977" cy="444464"/>
            <a:chOff x="4548166" y="151786"/>
            <a:chExt cx="494814" cy="956299"/>
          </a:xfrm>
        </p:grpSpPr>
        <p:cxnSp>
          <p:nvCxnSpPr>
            <p:cNvPr id="79" name="Conector recto 78"/>
            <p:cNvCxnSpPr/>
            <p:nvPr/>
          </p:nvCxnSpPr>
          <p:spPr>
            <a:xfrm>
              <a:off x="4548166" y="598440"/>
              <a:ext cx="494814" cy="1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0" name="Conector recto 79"/>
            <p:cNvCxnSpPr/>
            <p:nvPr/>
          </p:nvCxnSpPr>
          <p:spPr>
            <a:xfrm>
              <a:off x="4548166" y="151786"/>
              <a:ext cx="0" cy="95629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81" name="Grupo 80"/>
          <p:cNvGrpSpPr/>
          <p:nvPr/>
        </p:nvGrpSpPr>
        <p:grpSpPr>
          <a:xfrm>
            <a:off x="8500645" y="4271644"/>
            <a:ext cx="229977" cy="444464"/>
            <a:chOff x="4548166" y="151786"/>
            <a:chExt cx="494814" cy="956299"/>
          </a:xfrm>
        </p:grpSpPr>
        <p:cxnSp>
          <p:nvCxnSpPr>
            <p:cNvPr id="82" name="Conector recto 81"/>
            <p:cNvCxnSpPr/>
            <p:nvPr/>
          </p:nvCxnSpPr>
          <p:spPr>
            <a:xfrm>
              <a:off x="4548166" y="598440"/>
              <a:ext cx="494814" cy="1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3" name="Conector recto 82"/>
            <p:cNvCxnSpPr/>
            <p:nvPr/>
          </p:nvCxnSpPr>
          <p:spPr>
            <a:xfrm>
              <a:off x="4548166" y="151786"/>
              <a:ext cx="0" cy="95629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84" name="Grupo 83"/>
          <p:cNvGrpSpPr/>
          <p:nvPr/>
        </p:nvGrpSpPr>
        <p:grpSpPr>
          <a:xfrm>
            <a:off x="9601606" y="5846996"/>
            <a:ext cx="229977" cy="444464"/>
            <a:chOff x="4548166" y="151786"/>
            <a:chExt cx="494814" cy="956299"/>
          </a:xfrm>
        </p:grpSpPr>
        <p:cxnSp>
          <p:nvCxnSpPr>
            <p:cNvPr id="85" name="Conector recto 84"/>
            <p:cNvCxnSpPr/>
            <p:nvPr/>
          </p:nvCxnSpPr>
          <p:spPr>
            <a:xfrm>
              <a:off x="4548166" y="598440"/>
              <a:ext cx="494814" cy="1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6" name="Conector recto 85"/>
            <p:cNvCxnSpPr/>
            <p:nvPr/>
          </p:nvCxnSpPr>
          <p:spPr>
            <a:xfrm>
              <a:off x="4548166" y="151786"/>
              <a:ext cx="0" cy="95629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87" name="Grupo 86"/>
          <p:cNvGrpSpPr/>
          <p:nvPr/>
        </p:nvGrpSpPr>
        <p:grpSpPr>
          <a:xfrm>
            <a:off x="10230153" y="2163191"/>
            <a:ext cx="229977" cy="444464"/>
            <a:chOff x="4548166" y="151786"/>
            <a:chExt cx="494814" cy="956299"/>
          </a:xfrm>
        </p:grpSpPr>
        <p:cxnSp>
          <p:nvCxnSpPr>
            <p:cNvPr id="88" name="Conector recto 87"/>
            <p:cNvCxnSpPr/>
            <p:nvPr/>
          </p:nvCxnSpPr>
          <p:spPr>
            <a:xfrm>
              <a:off x="4548166" y="598440"/>
              <a:ext cx="494814" cy="1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9" name="Conector recto 88"/>
            <p:cNvCxnSpPr/>
            <p:nvPr/>
          </p:nvCxnSpPr>
          <p:spPr>
            <a:xfrm>
              <a:off x="4548166" y="151786"/>
              <a:ext cx="0" cy="95629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1339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160" y="310474"/>
            <a:ext cx="9905998" cy="1478570"/>
          </a:xfrm>
        </p:spPr>
        <p:txBody>
          <a:bodyPr/>
          <a:lstStyle/>
          <a:p>
            <a:pPr algn="ctr"/>
            <a:r>
              <a:rPr lang="es-ES" dirty="0"/>
              <a:t>PROPOSICIONES </a:t>
            </a:r>
            <a:r>
              <a:rPr lang="es-ES" dirty="0" err="1"/>
              <a:t>ARIsTOTÉlicas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837" y="1656522"/>
            <a:ext cx="8498143" cy="489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39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1" y="636105"/>
            <a:ext cx="4819173" cy="3538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240" y="3025429"/>
            <a:ext cx="4714875" cy="3457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/>
          <p:cNvSpPr txBox="1"/>
          <p:nvPr/>
        </p:nvSpPr>
        <p:spPr>
          <a:xfrm>
            <a:off x="6125938" y="2272748"/>
            <a:ext cx="5161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Todos los peces son animales acuáticos</a:t>
            </a:r>
          </a:p>
        </p:txBody>
      </p:sp>
    </p:spTree>
    <p:extLst>
      <p:ext uri="{BB962C8B-B14F-4D97-AF65-F5344CB8AC3E}">
        <p14:creationId xmlns:p14="http://schemas.microsoft.com/office/powerpoint/2010/main" val="3984102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86" y="649358"/>
            <a:ext cx="4940901" cy="36642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943" y="2743200"/>
            <a:ext cx="5170379" cy="3862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/>
          <p:cNvSpPr txBox="1"/>
          <p:nvPr/>
        </p:nvSpPr>
        <p:spPr>
          <a:xfrm>
            <a:off x="7248309" y="2019806"/>
            <a:ext cx="2543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 Ningún pez es ave</a:t>
            </a:r>
          </a:p>
        </p:txBody>
      </p:sp>
    </p:spTree>
    <p:extLst>
      <p:ext uri="{BB962C8B-B14F-4D97-AF65-F5344CB8AC3E}">
        <p14:creationId xmlns:p14="http://schemas.microsoft.com/office/powerpoint/2010/main" val="582965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64505"/>
            <a:ext cx="5035826" cy="3721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278" y="2875722"/>
            <a:ext cx="5035826" cy="36248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/>
          <p:cNvSpPr txBox="1"/>
          <p:nvPr/>
        </p:nvSpPr>
        <p:spPr>
          <a:xfrm>
            <a:off x="6112685" y="2063615"/>
            <a:ext cx="5593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Algunos peces son animales invertebrados</a:t>
            </a:r>
          </a:p>
        </p:txBody>
      </p:sp>
    </p:spTree>
    <p:extLst>
      <p:ext uri="{BB962C8B-B14F-4D97-AF65-F5344CB8AC3E}">
        <p14:creationId xmlns:p14="http://schemas.microsoft.com/office/powerpoint/2010/main" val="15235877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1087</TotalTime>
  <Words>437</Words>
  <Application>Microsoft Office PowerPoint</Application>
  <PresentationFormat>Panorámica</PresentationFormat>
  <Paragraphs>60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8" baseType="lpstr">
      <vt:lpstr>Arial</vt:lpstr>
      <vt:lpstr>Trebuchet MS</vt:lpstr>
      <vt:lpstr>Tw Cen MT</vt:lpstr>
      <vt:lpstr>Circuito</vt:lpstr>
      <vt:lpstr>PENSAMIENTO PROPOSICIONAL</vt:lpstr>
      <vt:lpstr>PROPOSITOS</vt:lpstr>
      <vt:lpstr>PENSAMIENTO PROPOSICIONAL</vt:lpstr>
      <vt:lpstr>Presentación de PowerPoint</vt:lpstr>
      <vt:lpstr>Presentación de PowerPoint</vt:lpstr>
      <vt:lpstr>PROPOSICIONES ARIsTOTÉlicas</vt:lpstr>
      <vt:lpstr>Presentación de PowerPoint</vt:lpstr>
      <vt:lpstr>Presentación de PowerPoint</vt:lpstr>
      <vt:lpstr>Presentación de PowerPoint</vt:lpstr>
      <vt:lpstr>Presentación de PowerPoint</vt:lpstr>
      <vt:lpstr>LAS Proposiciones modales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Ejercicio 1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 PENSAMIENTO NOCIONAL AL PROPOSICIONAL</dc:title>
  <dc:creator>Consultor</dc:creator>
  <cp:lastModifiedBy>Windows User</cp:lastModifiedBy>
  <cp:revision>31</cp:revision>
  <dcterms:created xsi:type="dcterms:W3CDTF">2017-01-15T03:59:01Z</dcterms:created>
  <dcterms:modified xsi:type="dcterms:W3CDTF">2018-05-16T13:33:16Z</dcterms:modified>
</cp:coreProperties>
</file>