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40334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28987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5043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049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191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4586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200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3329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8228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8362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7629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49847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2059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4936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4202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463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111D4-4035-4F46-BA12-062AD0CE1EC4}" type="datetimeFigureOut">
              <a:rPr lang="es-CO" smtClean="0"/>
              <a:t>24/09/2026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617B18F-6B0E-4456-BE61-24663C4D81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3171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7AAFF-0BCC-4200-B462-DA3EA04F6E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Pasos para redactar metodología de investigación. 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9682F98-8F18-48AC-B433-9E0612DCFE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  <a:p>
            <a:r>
              <a:rPr lang="es-CO" dirty="0"/>
              <a:t>Alejandro Zamudio</a:t>
            </a:r>
          </a:p>
        </p:txBody>
      </p:sp>
    </p:spTree>
    <p:extLst>
      <p:ext uri="{BB962C8B-B14F-4D97-AF65-F5344CB8AC3E}">
        <p14:creationId xmlns:p14="http://schemas.microsoft.com/office/powerpoint/2010/main" val="1458628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A241B1-9EA8-48AA-A82E-09C058C1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4F11741-855A-441A-AD7C-C09870F5E0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049" t="17737" r="13357" b="19524"/>
          <a:stretch/>
        </p:blipFill>
        <p:spPr>
          <a:xfrm>
            <a:off x="350659" y="609600"/>
            <a:ext cx="9250017" cy="5145911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E680819-7A2D-46BE-A8BB-8569309D9211}"/>
              </a:ext>
            </a:extLst>
          </p:cNvPr>
          <p:cNvSpPr/>
          <p:nvPr/>
        </p:nvSpPr>
        <p:spPr>
          <a:xfrm>
            <a:off x="5486400" y="371061"/>
            <a:ext cx="4440951" cy="490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PASOS: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16002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988810-C0E0-43E6-8591-5DCA09795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E7895B8-7805-4354-8937-13A3DEEF1D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626" t="17400" r="9147" b="44019"/>
          <a:stretch/>
        </p:blipFill>
        <p:spPr>
          <a:xfrm>
            <a:off x="583096" y="459408"/>
            <a:ext cx="9183755" cy="5252279"/>
          </a:xfr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19CC164-0748-4D11-8FA6-F50C9701E736}"/>
              </a:ext>
            </a:extLst>
          </p:cNvPr>
          <p:cNvSpPr/>
          <p:nvPr/>
        </p:nvSpPr>
        <p:spPr>
          <a:xfrm>
            <a:off x="5295502" y="178904"/>
            <a:ext cx="4717774" cy="967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ANÁLISIS: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48130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CA8EA-2A1A-40C1-AA48-4CE6BEC51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B9193B-9A4F-48FD-8213-2D4D64AEA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La presente investigación se desarrolló bajo un </a:t>
            </a:r>
            <a:r>
              <a:rPr lang="es-ES" b="1" u="none" strike="noStrike" dirty="0">
                <a:effectLst/>
                <a:latin typeface="Arial" panose="020B0604020202020204" pitchFamily="34" charset="0"/>
              </a:rPr>
              <a:t>enfoque mixto</a:t>
            </a:r>
            <a:r>
              <a:rPr lang="es-ES" dirty="0"/>
              <a:t> (secuencial explicativo), el cual permitió integrar datos cuantitativos y cualitativos para obtener una comprensión más profunda del fenómeno (Hernández-Sampieri y Mendoza, 2018). El diseño fue </a:t>
            </a:r>
            <a:r>
              <a:rPr lang="es-ES" b="1" u="none" strike="noStrike" dirty="0">
                <a:effectLst/>
                <a:latin typeface="Arial" panose="020B0604020202020204" pitchFamily="34" charset="0"/>
              </a:rPr>
              <a:t>no experimental y transversal</a:t>
            </a:r>
            <a:r>
              <a:rPr lang="es-ES" dirty="0"/>
              <a:t>, ya que las variables no fueron manipuladas deliberadamente y la recolección de datos se realizó en un único momento temporal. El alcance del estudio fue </a:t>
            </a:r>
            <a:r>
              <a:rPr lang="es-ES" b="1" u="none" strike="noStrike" dirty="0">
                <a:effectLst/>
                <a:latin typeface="Arial" panose="020B0604020202020204" pitchFamily="34" charset="0"/>
              </a:rPr>
              <a:t>correlacional-causal</a:t>
            </a:r>
            <a:r>
              <a:rPr lang="es-ES" dirty="0"/>
              <a:t>, buscando determinar la relación y el grado de impacto del teletrabajo sobre los niveles de estrés laboral.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11510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3510DE-B0BF-45E4-90AE-3EE913A62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0EB90D-B1E5-42F1-AB5E-3B4B3FEEA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0" u="none" strike="noStrike" dirty="0">
                <a:effectLst/>
                <a:latin typeface="Arial" panose="020B0604020202020204" pitchFamily="34" charset="0"/>
              </a:rPr>
              <a:t>La población estuvo constituida por los 350 docentes de tiempo completo de la Universidad de Ingeniería de Bogotá. Se utilizó un </a:t>
            </a:r>
            <a:r>
              <a:rPr lang="es-ES" b="1" u="none" strike="noStrike" dirty="0">
                <a:effectLst/>
                <a:latin typeface="Arial" panose="020B0604020202020204" pitchFamily="34" charset="0"/>
              </a:rPr>
              <a:t>muestreo no probabilístico por conveniencia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 debido a la accesibilidad de la población. La muestra final quedó conformada por </a:t>
            </a:r>
            <a:r>
              <a:rPr lang="es-ES" b="1" u="none" strike="noStrike" dirty="0">
                <a:effectLst/>
                <a:latin typeface="Arial" panose="020B0604020202020204" pitchFamily="34" charset="0"/>
              </a:rPr>
              <a:t>120 docentes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u="none" strike="noStrike" dirty="0">
                <a:effectLst/>
                <a:latin typeface="Arial" panose="020B0604020202020204" pitchFamily="34" charset="0"/>
              </a:rPr>
              <a:t>Criterios de inclusión: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 Profesores con contrato vigente, que realizaran más del 70% de su jornada laboral bajo la modalidad de teletrabajo y que tuvieran un mínimo de un año de antigüedad en la institución.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b="1" u="none" strike="noStrike" dirty="0">
                <a:effectLst/>
                <a:latin typeface="Arial" panose="020B0604020202020204" pitchFamily="34" charset="0"/>
              </a:rPr>
              <a:t>Criterios de exclusión: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 Docentes en periodo de incapacidad médica o vacaciones durante el periodo de recolección de datos.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25470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C5AD9F-762C-4F81-9A27-612511828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F98D1E-2536-4F6C-9B73-FEFBFB029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0" u="none" strike="noStrike" dirty="0">
                <a:effectLst/>
                <a:latin typeface="Arial" panose="020B0604020202020204" pitchFamily="34" charset="0"/>
              </a:rPr>
              <a:t>Para la recolección de datos cuantitativos se utilizó la técnica de la encuesta. El instrumento aplicado fue la </a:t>
            </a:r>
            <a:r>
              <a:rPr lang="es-ES" b="1" u="none" strike="noStrike" dirty="0">
                <a:effectLst/>
                <a:latin typeface="Arial" panose="020B0604020202020204" pitchFamily="34" charset="0"/>
              </a:rPr>
              <a:t>Escala de Estrés Laboral de la OIT-OMS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, adaptada por Suárez (2019), la cual consta de 25 ítems en una escala tipo Likert de 5 puntos (desde "Nunca" hasta "Siempre"). El instrumento reportó un coeficiente de confiabilidad </a:t>
            </a:r>
            <a:r>
              <a:rPr lang="es-ES" b="1" u="none" strike="noStrike" dirty="0">
                <a:effectLst/>
                <a:latin typeface="Arial" panose="020B0604020202020204" pitchFamily="34" charset="0"/>
              </a:rPr>
              <a:t>Alfa de Cronbach de 0.89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 en la prueba piloto, demostrando una alta consistencia interna.</a:t>
            </a:r>
          </a:p>
          <a:p>
            <a:r>
              <a:rPr lang="es-ES" b="0" u="none" strike="noStrike" dirty="0">
                <a:effectLst/>
                <a:latin typeface="Arial" panose="020B0604020202020204" pitchFamily="34" charset="0"/>
              </a:rPr>
              <a:t>Para la fase cualitativa, se empleó la técnica de la entrevista semiestructurada. Se diseñó una </a:t>
            </a:r>
            <a:r>
              <a:rPr lang="es-ES" b="1" u="none" strike="noStrike" dirty="0">
                <a:effectLst/>
                <a:latin typeface="Arial" panose="020B0604020202020204" pitchFamily="34" charset="0"/>
              </a:rPr>
              <a:t>guía de entrevista con 8 preguntas abiertas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 enfocadas en las percepciones del docente sobre la desconexión digital y la carga laboral. El instrumento fue validado mediante el juicio de tres expertos temáticos.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4835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4BE284-C84C-4125-9B37-8685BE7ED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62D467-A7B1-4BC6-926B-476C19714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0" u="none" strike="noStrike" dirty="0">
                <a:effectLst/>
                <a:latin typeface="Arial" panose="020B0604020202020204" pitchFamily="34" charset="0"/>
              </a:rPr>
              <a:t>El estudio se ejecutó en tres fases cronológicas:</a:t>
            </a:r>
          </a:p>
          <a:p>
            <a:pPr>
              <a:buFont typeface="+mj-lt"/>
              <a:buAutoNum type="arabicPeriod"/>
            </a:pPr>
            <a:r>
              <a:rPr lang="es-ES" b="1" u="none" strike="noStrike" dirty="0">
                <a:effectLst/>
                <a:latin typeface="Arial" panose="020B0604020202020204" pitchFamily="34" charset="0"/>
              </a:rPr>
              <a:t>Fase de Gestión: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 Se solicitó la autorización formal a la Decanatura de la Universidad y se envió el cuestionario digital mediante los correos institucionales utilizando la plataforma Google </a:t>
            </a:r>
            <a:r>
              <a:rPr lang="es-ES" b="0" u="none" strike="noStrike" dirty="0" err="1">
                <a:effectLst/>
                <a:latin typeface="Arial" panose="020B0604020202020204" pitchFamily="34" charset="0"/>
              </a:rPr>
              <a:t>Forms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 entre el 1 y el 15 de marzo de 2026.</a:t>
            </a:r>
          </a:p>
          <a:p>
            <a:pPr>
              <a:buFont typeface="+mj-lt"/>
              <a:buAutoNum type="arabicPeriod"/>
            </a:pPr>
            <a:r>
              <a:rPr lang="es-ES" b="1" u="none" strike="noStrike" dirty="0">
                <a:effectLst/>
                <a:latin typeface="Arial" panose="020B0604020202020204" pitchFamily="34" charset="0"/>
              </a:rPr>
              <a:t>Fase de Selección Cualitativa: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 Tras analizar las encuestas, se contactó vía telefónica a los 8 docentes con puntuaciones críticas para agendar las entrevistas.</a:t>
            </a:r>
          </a:p>
          <a:p>
            <a:pPr>
              <a:buFont typeface="+mj-lt"/>
              <a:buAutoNum type="arabicPeriod"/>
            </a:pPr>
            <a:r>
              <a:rPr lang="es-ES" b="1" u="none" strike="noStrike" dirty="0">
                <a:effectLst/>
                <a:latin typeface="Arial" panose="020B0604020202020204" pitchFamily="34" charset="0"/>
              </a:rPr>
              <a:t>Fase de Entrevistas: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 Las sesiones se realizaron de forma virtual a través de la plataforma Microsoft </a:t>
            </a:r>
            <a:r>
              <a:rPr lang="es-ES" b="0" u="none" strike="noStrike" dirty="0" err="1">
                <a:effectLst/>
                <a:latin typeface="Arial" panose="020B0604020202020204" pitchFamily="34" charset="0"/>
              </a:rPr>
              <a:t>Teams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 durante la última semana de marzo de 2026. Tuvieron una duración promedio de 45 minutos y fueron grabadas con el consentimiento de los participantes.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82002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03CC5-69B3-4FD3-B1E2-936B41183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7717C7-63FA-4B2B-AC12-1C1E8F7E4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0" u="none" strike="noStrike" dirty="0">
                <a:effectLst/>
                <a:latin typeface="Arial" panose="020B0604020202020204" pitchFamily="34" charset="0"/>
              </a:rPr>
              <a:t>Los datos cuantitativos fueron organizados y procesados mediante el software estadístico </a:t>
            </a:r>
            <a:r>
              <a:rPr lang="es-ES" b="1" u="none" strike="noStrike" dirty="0">
                <a:effectLst/>
                <a:latin typeface="Arial" panose="020B0604020202020204" pitchFamily="34" charset="0"/>
              </a:rPr>
              <a:t>SPSS versión 28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. Se realizó un análisis descriptivo (frecuencias y porcentajes) y se aplicó la prueba de correlación de </a:t>
            </a:r>
            <a:r>
              <a:rPr lang="es-ES" b="1" u="none" strike="noStrike" dirty="0">
                <a:effectLst/>
                <a:latin typeface="Arial" panose="020B0604020202020204" pitchFamily="34" charset="0"/>
              </a:rPr>
              <a:t>Rho de Spearman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 para verificar la hipótesis, debido a que los datos no presentaron una distribución normal.</a:t>
            </a:r>
          </a:p>
          <a:p>
            <a:r>
              <a:rPr lang="es-ES" b="0" u="none" strike="noStrike" dirty="0">
                <a:effectLst/>
                <a:latin typeface="Arial" panose="020B0604020202020204" pitchFamily="34" charset="0"/>
              </a:rPr>
              <a:t>Los datos cualitativos (las grabaciones de audio) se transcribieron textualmente y se analizaron con el software </a:t>
            </a:r>
            <a:r>
              <a:rPr lang="es-ES" b="1" u="none" strike="noStrike" dirty="0" err="1">
                <a:effectLst/>
                <a:latin typeface="Arial" panose="020B0604020202020204" pitchFamily="34" charset="0"/>
              </a:rPr>
              <a:t>ATLAS.ti</a:t>
            </a:r>
            <a:r>
              <a:rPr lang="es-ES" b="1" u="none" strike="noStrike" dirty="0">
                <a:effectLst/>
                <a:latin typeface="Arial" panose="020B0604020202020204" pitchFamily="34" charset="0"/>
              </a:rPr>
              <a:t> versión 22</a:t>
            </a:r>
            <a:r>
              <a:rPr lang="es-ES" b="0" u="none" strike="noStrike" dirty="0">
                <a:effectLst/>
                <a:latin typeface="Arial" panose="020B0604020202020204" pitchFamily="34" charset="0"/>
              </a:rPr>
              <a:t> mediante un análisis temático, utilizando un sistema de codificación inductivo-deductivo para identificar categorías emergentes relacionadas con el agotamiento mental.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024593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78</TotalTime>
  <Words>551</Words>
  <Application>Microsoft Office PowerPoint</Application>
  <PresentationFormat>Panorámica</PresentationFormat>
  <Paragraphs>17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Faceta</vt:lpstr>
      <vt:lpstr>Pasos para redactar metodología de investigación.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 PC</dc:creator>
  <cp:lastModifiedBy>MI PC</cp:lastModifiedBy>
  <cp:revision>4</cp:revision>
  <dcterms:created xsi:type="dcterms:W3CDTF">2026-09-22T15:45:57Z</dcterms:created>
  <dcterms:modified xsi:type="dcterms:W3CDTF">2026-09-24T13:24:33Z</dcterms:modified>
</cp:coreProperties>
</file>