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61" r:id="rId5"/>
    <p:sldId id="262" r:id="rId6"/>
    <p:sldId id="274" r:id="rId7"/>
    <p:sldId id="275" r:id="rId8"/>
    <p:sldId id="276" r:id="rId9"/>
    <p:sldId id="263" r:id="rId10"/>
    <p:sldId id="266" r:id="rId11"/>
    <p:sldId id="267" r:id="rId12"/>
    <p:sldId id="265" r:id="rId13"/>
    <p:sldId id="264" r:id="rId14"/>
    <p:sldId id="268" r:id="rId15"/>
    <p:sldId id="269" r:id="rId16"/>
    <p:sldId id="270" r:id="rId17"/>
    <p:sldId id="271" r:id="rId18"/>
    <p:sldId id="272" r:id="rId19"/>
    <p:sldId id="273" r:id="rId20"/>
    <p:sldId id="277" r:id="rId21"/>
    <p:sldId id="280" r:id="rId22"/>
    <p:sldId id="281" r:id="rId23"/>
    <p:sldId id="278" r:id="rId24"/>
    <p:sldId id="279"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Estilo temático 1 - Énfasis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132" autoAdjust="0"/>
    <p:restoredTop sz="94660"/>
  </p:normalViewPr>
  <p:slideViewPr>
    <p:cSldViewPr snapToGrid="0">
      <p:cViewPr varScale="1">
        <p:scale>
          <a:sx n="72" d="100"/>
          <a:sy n="72" d="100"/>
        </p:scale>
        <p:origin x="366" y="78"/>
      </p:cViewPr>
      <p:guideLst/>
    </p:cSldViewPr>
  </p:slideViewPr>
  <p:notesTextViewPr>
    <p:cViewPr>
      <p:scale>
        <a:sx n="3" d="2"/>
        <a:sy n="3" d="2"/>
      </p:scale>
      <p:origin x="0" y="0"/>
    </p:cViewPr>
  </p:notesTextViewPr>
  <p:sorterViewPr>
    <p:cViewPr>
      <p:scale>
        <a:sx n="190" d="100"/>
        <a:sy n="190" d="100"/>
      </p:scale>
      <p:origin x="0" y="-3546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7983232" y="5037663"/>
            <a:ext cx="897467" cy="279400"/>
          </a:xfrm>
        </p:spPr>
        <p:txBody>
          <a:bodyPr/>
          <a:lstStyle/>
          <a:p>
            <a:fld id="{FF644E6E-8898-497E-8371-E126590DCD3E}" type="datetimeFigureOut">
              <a:rPr lang="es-CO" smtClean="0"/>
              <a:t>24/09/2026</a:t>
            </a:fld>
            <a:endParaRPr lang="es-CO"/>
          </a:p>
        </p:txBody>
      </p:sp>
      <p:sp>
        <p:nvSpPr>
          <p:cNvPr id="5" name="Footer Placeholder 4"/>
          <p:cNvSpPr>
            <a:spLocks noGrp="1"/>
          </p:cNvSpPr>
          <p:nvPr>
            <p:ph type="ftr" sz="quarter" idx="11"/>
          </p:nvPr>
        </p:nvSpPr>
        <p:spPr>
          <a:xfrm>
            <a:off x="2692397" y="5037663"/>
            <a:ext cx="5214635" cy="279400"/>
          </a:xfrm>
        </p:spPr>
        <p:txBody>
          <a:bodyPr/>
          <a:lstStyle/>
          <a:p>
            <a:endParaRPr lang="es-CO"/>
          </a:p>
        </p:txBody>
      </p:sp>
      <p:sp>
        <p:nvSpPr>
          <p:cNvPr id="6" name="Slide Number Placeholder 5"/>
          <p:cNvSpPr>
            <a:spLocks noGrp="1"/>
          </p:cNvSpPr>
          <p:nvPr>
            <p:ph type="sldNum" sz="quarter" idx="12"/>
          </p:nvPr>
        </p:nvSpPr>
        <p:spPr>
          <a:xfrm>
            <a:off x="8956900" y="5037663"/>
            <a:ext cx="551167" cy="279400"/>
          </a:xfrm>
        </p:spPr>
        <p:txBody>
          <a:bodyPr/>
          <a:lstStyle/>
          <a:p>
            <a:fld id="{59035EC9-0113-4706-BD90-0FD14415B4BF}" type="slidenum">
              <a:rPr lang="es-CO" smtClean="0"/>
              <a:t>‹Nº›</a:t>
            </a:fld>
            <a:endParaRPr lang="es-CO"/>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55643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FF644E6E-8898-497E-8371-E126590DCD3E}" type="datetimeFigureOut">
              <a:rPr lang="es-CO" smtClean="0"/>
              <a:t>24/09/2026</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59035EC9-0113-4706-BD90-0FD14415B4BF}" type="slidenum">
              <a:rPr lang="es-CO" smtClean="0"/>
              <a:t>‹Nº›</a:t>
            </a:fld>
            <a:endParaRPr lang="es-CO"/>
          </a:p>
        </p:txBody>
      </p:sp>
    </p:spTree>
    <p:extLst>
      <p:ext uri="{BB962C8B-B14F-4D97-AF65-F5344CB8AC3E}">
        <p14:creationId xmlns:p14="http://schemas.microsoft.com/office/powerpoint/2010/main" val="152844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FF644E6E-8898-497E-8371-E126590DCD3E}" type="datetimeFigureOut">
              <a:rPr lang="es-CO" smtClean="0"/>
              <a:t>24/09/2026</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59035EC9-0113-4706-BD90-0FD14415B4BF}" type="slidenum">
              <a:rPr lang="es-CO" smtClean="0"/>
              <a:t>‹Nº›</a:t>
            </a:fld>
            <a:endParaRPr lang="es-CO"/>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47166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FF644E6E-8898-497E-8371-E126590DCD3E}" type="datetimeFigureOut">
              <a:rPr lang="es-CO" smtClean="0"/>
              <a:t>24/09/2026</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59035EC9-0113-4706-BD90-0FD14415B4BF}" type="slidenum">
              <a:rPr lang="es-CO" smtClean="0"/>
              <a:t>‹Nº›</a:t>
            </a:fld>
            <a:endParaRPr lang="es-CO"/>
          </a:p>
        </p:txBody>
      </p:sp>
    </p:spTree>
    <p:extLst>
      <p:ext uri="{BB962C8B-B14F-4D97-AF65-F5344CB8AC3E}">
        <p14:creationId xmlns:p14="http://schemas.microsoft.com/office/powerpoint/2010/main" val="23377572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FF644E6E-8898-497E-8371-E126590DCD3E}" type="datetimeFigureOut">
              <a:rPr lang="es-CO" smtClean="0"/>
              <a:t>24/09/2026</a:t>
            </a:fld>
            <a:endParaRPr lang="es-CO"/>
          </a:p>
        </p:txBody>
      </p:sp>
      <p:sp>
        <p:nvSpPr>
          <p:cNvPr id="8" name="Footer Placeholder 7"/>
          <p:cNvSpPr>
            <a:spLocks noGrp="1"/>
          </p:cNvSpPr>
          <p:nvPr>
            <p:ph type="ftr" sz="quarter" idx="11"/>
          </p:nvPr>
        </p:nvSpPr>
        <p:spPr/>
        <p:txBody>
          <a:bodyPr/>
          <a:lstStyle/>
          <a:p>
            <a:endParaRPr lang="es-CO"/>
          </a:p>
        </p:txBody>
      </p:sp>
      <p:sp>
        <p:nvSpPr>
          <p:cNvPr id="9" name="Slide Number Placeholder 8"/>
          <p:cNvSpPr>
            <a:spLocks noGrp="1"/>
          </p:cNvSpPr>
          <p:nvPr>
            <p:ph type="sldNum" sz="quarter" idx="12"/>
          </p:nvPr>
        </p:nvSpPr>
        <p:spPr/>
        <p:txBody>
          <a:bodyPr/>
          <a:lstStyle/>
          <a:p>
            <a:fld id="{59035EC9-0113-4706-BD90-0FD14415B4BF}" type="slidenum">
              <a:rPr lang="es-CO" smtClean="0"/>
              <a:t>‹Nº›</a:t>
            </a:fld>
            <a:endParaRPr lang="es-CO"/>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96138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FF644E6E-8898-497E-8371-E126590DCD3E}" type="datetimeFigureOut">
              <a:rPr lang="es-CO" smtClean="0"/>
              <a:t>24/09/2026</a:t>
            </a:fld>
            <a:endParaRPr lang="es-CO"/>
          </a:p>
        </p:txBody>
      </p:sp>
      <p:sp>
        <p:nvSpPr>
          <p:cNvPr id="4" name="Footer Placeholder 3"/>
          <p:cNvSpPr>
            <a:spLocks noGrp="1"/>
          </p:cNvSpPr>
          <p:nvPr>
            <p:ph type="ftr" sz="quarter" idx="11"/>
          </p:nvPr>
        </p:nvSpPr>
        <p:spPr/>
        <p:txBody>
          <a:bodyPr/>
          <a:lstStyle/>
          <a:p>
            <a:endParaRPr lang="es-CO"/>
          </a:p>
        </p:txBody>
      </p:sp>
      <p:sp>
        <p:nvSpPr>
          <p:cNvPr id="5" name="Slide Number Placeholder 4"/>
          <p:cNvSpPr>
            <a:spLocks noGrp="1"/>
          </p:cNvSpPr>
          <p:nvPr>
            <p:ph type="sldNum" sz="quarter" idx="12"/>
          </p:nvPr>
        </p:nvSpPr>
        <p:spPr/>
        <p:txBody>
          <a:bodyPr/>
          <a:lstStyle/>
          <a:p>
            <a:fld id="{59035EC9-0113-4706-BD90-0FD14415B4BF}" type="slidenum">
              <a:rPr lang="es-CO" smtClean="0"/>
              <a:t>‹Nº›</a:t>
            </a:fld>
            <a:endParaRPr lang="es-CO"/>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43031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644E6E-8898-497E-8371-E126590DCD3E}" type="datetimeFigureOut">
              <a:rPr lang="es-CO" smtClean="0"/>
              <a:t>24/09/2026</a:t>
            </a:fld>
            <a:endParaRPr lang="es-CO"/>
          </a:p>
        </p:txBody>
      </p:sp>
      <p:sp>
        <p:nvSpPr>
          <p:cNvPr id="3" name="Footer Placeholder 2"/>
          <p:cNvSpPr>
            <a:spLocks noGrp="1"/>
          </p:cNvSpPr>
          <p:nvPr>
            <p:ph type="ftr" sz="quarter" idx="11"/>
          </p:nvPr>
        </p:nvSpPr>
        <p:spPr/>
        <p:txBody>
          <a:bodyPr/>
          <a:lstStyle/>
          <a:p>
            <a:endParaRPr lang="es-CO"/>
          </a:p>
        </p:txBody>
      </p:sp>
      <p:sp>
        <p:nvSpPr>
          <p:cNvPr id="4" name="Slide Number Placeholder 3"/>
          <p:cNvSpPr>
            <a:spLocks noGrp="1"/>
          </p:cNvSpPr>
          <p:nvPr>
            <p:ph type="sldNum" sz="quarter" idx="12"/>
          </p:nvPr>
        </p:nvSpPr>
        <p:spPr/>
        <p:txBody>
          <a:bodyPr/>
          <a:lstStyle/>
          <a:p>
            <a:fld id="{59035EC9-0113-4706-BD90-0FD14415B4BF}" type="slidenum">
              <a:rPr lang="es-CO" smtClean="0"/>
              <a:t>‹Nº›</a:t>
            </a:fld>
            <a:endParaRPr lang="es-CO"/>
          </a:p>
        </p:txBody>
      </p:sp>
    </p:spTree>
    <p:extLst>
      <p:ext uri="{BB962C8B-B14F-4D97-AF65-F5344CB8AC3E}">
        <p14:creationId xmlns:p14="http://schemas.microsoft.com/office/powerpoint/2010/main" val="12298941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FF644E6E-8898-497E-8371-E126590DCD3E}" type="datetimeFigureOut">
              <a:rPr lang="es-CO" smtClean="0"/>
              <a:t>24/09/2026</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59035EC9-0113-4706-BD90-0FD14415B4BF}" type="slidenum">
              <a:rPr lang="es-CO" smtClean="0"/>
              <a:t>‹Nº›</a:t>
            </a:fld>
            <a:endParaRPr lang="es-CO"/>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64641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s-ES"/>
              <a:t>Haga clic para modificar el estilo de título del patrón</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FF644E6E-8898-497E-8371-E126590DCD3E}" type="datetimeFigureOut">
              <a:rPr lang="es-CO" smtClean="0"/>
              <a:t>24/09/2026</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59035EC9-0113-4706-BD90-0FD14415B4BF}" type="slidenum">
              <a:rPr lang="es-CO" smtClean="0"/>
              <a:t>‹Nº›</a:t>
            </a:fld>
            <a:endParaRPr lang="es-CO"/>
          </a:p>
        </p:txBody>
      </p:sp>
    </p:spTree>
    <p:extLst>
      <p:ext uri="{BB962C8B-B14F-4D97-AF65-F5344CB8AC3E}">
        <p14:creationId xmlns:p14="http://schemas.microsoft.com/office/powerpoint/2010/main" val="3268957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FF644E6E-8898-497E-8371-E126590DCD3E}" type="datetimeFigureOut">
              <a:rPr lang="es-CO" smtClean="0"/>
              <a:t>24/09/2026</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59035EC9-0113-4706-BD90-0FD14415B4BF}" type="slidenum">
              <a:rPr lang="es-CO" smtClean="0"/>
              <a:t>‹Nº›</a:t>
            </a:fld>
            <a:endParaRPr lang="es-CO"/>
          </a:p>
        </p:txBody>
      </p:sp>
    </p:spTree>
    <p:extLst>
      <p:ext uri="{BB962C8B-B14F-4D97-AF65-F5344CB8AC3E}">
        <p14:creationId xmlns:p14="http://schemas.microsoft.com/office/powerpoint/2010/main" val="3248049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FF644E6E-8898-497E-8371-E126590DCD3E}" type="datetimeFigureOut">
              <a:rPr lang="es-CO" smtClean="0"/>
              <a:t>24/09/2026</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59035EC9-0113-4706-BD90-0FD14415B4BF}" type="slidenum">
              <a:rPr lang="es-CO" smtClean="0"/>
              <a:t>‹Nº›</a:t>
            </a:fld>
            <a:endParaRPr lang="es-CO"/>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687211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FF644E6E-8898-497E-8371-E126590DCD3E}" type="datetimeFigureOut">
              <a:rPr lang="es-CO" smtClean="0"/>
              <a:t>24/09/2026</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59035EC9-0113-4706-BD90-0FD14415B4BF}" type="slidenum">
              <a:rPr lang="es-CO" smtClean="0"/>
              <a:t>‹Nº›</a:t>
            </a:fld>
            <a:endParaRPr lang="es-CO"/>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636469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FF644E6E-8898-497E-8371-E126590DCD3E}" type="datetimeFigureOut">
              <a:rPr lang="es-CO" smtClean="0"/>
              <a:t>24/09/2026</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59035EC9-0113-4706-BD90-0FD14415B4BF}" type="slidenum">
              <a:rPr lang="es-CO" smtClean="0"/>
              <a:t>‹Nº›</a:t>
            </a:fld>
            <a:endParaRPr lang="es-CO"/>
          </a:p>
        </p:txBody>
      </p:sp>
    </p:spTree>
    <p:extLst>
      <p:ext uri="{BB962C8B-B14F-4D97-AF65-F5344CB8AC3E}">
        <p14:creationId xmlns:p14="http://schemas.microsoft.com/office/powerpoint/2010/main" val="12963767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s-ES"/>
              <a:t>Haga clic para modificar el estilo de título del patrón</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FF644E6E-8898-497E-8371-E126590DCD3E}" type="datetimeFigureOut">
              <a:rPr lang="es-CO" smtClean="0"/>
              <a:t>24/09/2026</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59035EC9-0113-4706-BD90-0FD14415B4BF}" type="slidenum">
              <a:rPr lang="es-CO" smtClean="0"/>
              <a:t>‹Nº›</a:t>
            </a:fld>
            <a:endParaRPr lang="es-CO"/>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850933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FF644E6E-8898-497E-8371-E126590DCD3E}" type="datetimeFigureOut">
              <a:rPr lang="es-CO" smtClean="0"/>
              <a:t>24/09/2026</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59035EC9-0113-4706-BD90-0FD14415B4BF}" type="slidenum">
              <a:rPr lang="es-CO" smtClean="0"/>
              <a:t>‹Nº›</a:t>
            </a:fld>
            <a:endParaRPr lang="es-CO"/>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84340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FF644E6E-8898-497E-8371-E126590DCD3E}" type="datetimeFigureOut">
              <a:rPr lang="es-CO" smtClean="0"/>
              <a:t>24/09/2026</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59035EC9-0113-4706-BD90-0FD14415B4BF}" type="slidenum">
              <a:rPr lang="es-CO" smtClean="0"/>
              <a:t>‹Nº›</a:t>
            </a:fld>
            <a:endParaRPr lang="es-CO"/>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218521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FF644E6E-8898-497E-8371-E126590DCD3E}" type="datetimeFigureOut">
              <a:rPr lang="es-CO" smtClean="0"/>
              <a:t>24/09/2026</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59035EC9-0113-4706-BD90-0FD14415B4BF}" type="slidenum">
              <a:rPr lang="es-CO" smtClean="0"/>
              <a:t>‹Nº›</a:t>
            </a:fld>
            <a:endParaRPr lang="es-CO"/>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28831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F644E6E-8898-497E-8371-E126590DCD3E}" type="datetimeFigureOut">
              <a:rPr lang="es-CO" smtClean="0"/>
              <a:t>24/09/2026</a:t>
            </a:fld>
            <a:endParaRPr lang="es-CO"/>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s-CO"/>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9035EC9-0113-4706-BD90-0FD14415B4BF}" type="slidenum">
              <a:rPr lang="es-CO" smtClean="0"/>
              <a:t>‹Nº›</a:t>
            </a:fld>
            <a:endParaRPr lang="es-CO"/>
          </a:p>
        </p:txBody>
      </p:sp>
    </p:spTree>
    <p:extLst>
      <p:ext uri="{BB962C8B-B14F-4D97-AF65-F5344CB8AC3E}">
        <p14:creationId xmlns:p14="http://schemas.microsoft.com/office/powerpoint/2010/main" val="345912113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0B7B1D-D822-4335-A94A-78BF726E069D}"/>
              </a:ext>
            </a:extLst>
          </p:cNvPr>
          <p:cNvSpPr>
            <a:spLocks noGrp="1"/>
          </p:cNvSpPr>
          <p:nvPr>
            <p:ph type="ctrTitle"/>
          </p:nvPr>
        </p:nvSpPr>
        <p:spPr/>
        <p:txBody>
          <a:bodyPr/>
          <a:lstStyle/>
          <a:p>
            <a:r>
              <a:rPr lang="es-ES" b="1" dirty="0"/>
              <a:t>Métodos de investigación</a:t>
            </a:r>
            <a:endParaRPr lang="es-CO" b="1" dirty="0"/>
          </a:p>
        </p:txBody>
      </p:sp>
      <p:sp>
        <p:nvSpPr>
          <p:cNvPr id="3" name="Subtítulo 2">
            <a:extLst>
              <a:ext uri="{FF2B5EF4-FFF2-40B4-BE49-F238E27FC236}">
                <a16:creationId xmlns:a16="http://schemas.microsoft.com/office/drawing/2014/main" id="{2571B962-074C-4607-97D9-6C98CFC6D8E2}"/>
              </a:ext>
            </a:extLst>
          </p:cNvPr>
          <p:cNvSpPr>
            <a:spLocks noGrp="1"/>
          </p:cNvSpPr>
          <p:nvPr>
            <p:ph type="subTitle" idx="1"/>
          </p:nvPr>
        </p:nvSpPr>
        <p:spPr/>
        <p:txBody>
          <a:bodyPr>
            <a:normAutofit lnSpcReduction="10000"/>
          </a:bodyPr>
          <a:lstStyle/>
          <a:p>
            <a:r>
              <a:rPr lang="es-ES" b="1" dirty="0"/>
              <a:t>Filosofía</a:t>
            </a:r>
          </a:p>
          <a:p>
            <a:r>
              <a:rPr lang="es-ES" b="1" dirty="0"/>
              <a:t>Grado 11</a:t>
            </a:r>
            <a:r>
              <a:rPr lang="es-ES" dirty="0"/>
              <a:t>. </a:t>
            </a:r>
          </a:p>
          <a:p>
            <a:r>
              <a:rPr lang="es-ES" b="1" dirty="0"/>
              <a:t>Alejandro Zamudio</a:t>
            </a:r>
            <a:endParaRPr lang="es-CO" b="1" dirty="0"/>
          </a:p>
        </p:txBody>
      </p:sp>
    </p:spTree>
    <p:extLst>
      <p:ext uri="{BB962C8B-B14F-4D97-AF65-F5344CB8AC3E}">
        <p14:creationId xmlns:p14="http://schemas.microsoft.com/office/powerpoint/2010/main" val="42761271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2D7DB9-B7E1-4089-9D24-1E3606BCF642}"/>
              </a:ext>
            </a:extLst>
          </p:cNvPr>
          <p:cNvSpPr>
            <a:spLocks noGrp="1"/>
          </p:cNvSpPr>
          <p:nvPr>
            <p:ph type="title"/>
          </p:nvPr>
        </p:nvSpPr>
        <p:spPr/>
        <p:txBody>
          <a:bodyPr/>
          <a:lstStyle/>
          <a:p>
            <a:r>
              <a:rPr lang="es-ES" b="1" dirty="0"/>
              <a:t>Propósito</a:t>
            </a:r>
            <a:r>
              <a:rPr lang="es-ES" dirty="0"/>
              <a:t>: </a:t>
            </a:r>
            <a:endParaRPr lang="es-CO" dirty="0"/>
          </a:p>
        </p:txBody>
      </p:sp>
      <p:sp>
        <p:nvSpPr>
          <p:cNvPr id="3" name="Marcador de contenido 2">
            <a:extLst>
              <a:ext uri="{FF2B5EF4-FFF2-40B4-BE49-F238E27FC236}">
                <a16:creationId xmlns:a16="http://schemas.microsoft.com/office/drawing/2014/main" id="{A2DC6FAC-EB4F-4C1B-BD13-DB9032C5F5C7}"/>
              </a:ext>
            </a:extLst>
          </p:cNvPr>
          <p:cNvSpPr>
            <a:spLocks noGrp="1"/>
          </p:cNvSpPr>
          <p:nvPr>
            <p:ph idx="1"/>
          </p:nvPr>
        </p:nvSpPr>
        <p:spPr/>
        <p:txBody>
          <a:bodyPr/>
          <a:lstStyle/>
          <a:p>
            <a:pPr marL="0" indent="0">
              <a:buNone/>
            </a:pPr>
            <a:r>
              <a:rPr lang="es-ES" b="1" dirty="0"/>
              <a:t>Identificar las principales metodologías de investigación, diferenciarlas según sus características, seleccionar la más pertinente para su proyecto de investigación y justificar la elección de los instrumentos de recolección de información que utilizará.</a:t>
            </a:r>
            <a:endParaRPr lang="es-CO" dirty="0"/>
          </a:p>
        </p:txBody>
      </p:sp>
    </p:spTree>
    <p:extLst>
      <p:ext uri="{BB962C8B-B14F-4D97-AF65-F5344CB8AC3E}">
        <p14:creationId xmlns:p14="http://schemas.microsoft.com/office/powerpoint/2010/main" val="36069224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4D32F9-4F6D-49E0-90F1-32F5B9BEAE2B}"/>
              </a:ext>
            </a:extLst>
          </p:cNvPr>
          <p:cNvSpPr>
            <a:spLocks noGrp="1"/>
          </p:cNvSpPr>
          <p:nvPr>
            <p:ph type="title"/>
          </p:nvPr>
        </p:nvSpPr>
        <p:spPr/>
        <p:txBody>
          <a:bodyPr/>
          <a:lstStyle/>
          <a:p>
            <a:r>
              <a:rPr lang="es-ES" b="1" dirty="0"/>
              <a:t>Objetivos</a:t>
            </a:r>
            <a:r>
              <a:rPr lang="es-ES" dirty="0"/>
              <a:t>:</a:t>
            </a:r>
            <a:endParaRPr lang="es-CO" dirty="0"/>
          </a:p>
        </p:txBody>
      </p:sp>
      <p:sp>
        <p:nvSpPr>
          <p:cNvPr id="3" name="Marcador de contenido 2">
            <a:extLst>
              <a:ext uri="{FF2B5EF4-FFF2-40B4-BE49-F238E27FC236}">
                <a16:creationId xmlns:a16="http://schemas.microsoft.com/office/drawing/2014/main" id="{A4A988D9-FDED-44B8-B6AD-3EEAA523E7A4}"/>
              </a:ext>
            </a:extLst>
          </p:cNvPr>
          <p:cNvSpPr>
            <a:spLocks noGrp="1"/>
          </p:cNvSpPr>
          <p:nvPr>
            <p:ph idx="1"/>
          </p:nvPr>
        </p:nvSpPr>
        <p:spPr/>
        <p:txBody>
          <a:bodyPr/>
          <a:lstStyle/>
          <a:p>
            <a:r>
              <a:rPr lang="es-ES" dirty="0"/>
              <a:t>Comprender la diferencia entre enfoque, metodología, método e instrumentos.</a:t>
            </a:r>
          </a:p>
          <a:p>
            <a:r>
              <a:rPr lang="es-ES" dirty="0"/>
              <a:t>Identificar cuándo utilizar una investigación cualitativa, cuantitativa o mixta.</a:t>
            </a:r>
          </a:p>
          <a:p>
            <a:r>
              <a:rPr lang="es-ES" dirty="0"/>
              <a:t>Reconocer las metodologías de investigación más utilizadas en trabajos escolares y universitarios.</a:t>
            </a:r>
            <a:endParaRPr lang="es-CO" dirty="0"/>
          </a:p>
        </p:txBody>
      </p:sp>
    </p:spTree>
    <p:extLst>
      <p:ext uri="{BB962C8B-B14F-4D97-AF65-F5344CB8AC3E}">
        <p14:creationId xmlns:p14="http://schemas.microsoft.com/office/powerpoint/2010/main" val="26234439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C65863-6F5F-4100-9476-FBC008F79196}"/>
              </a:ext>
            </a:extLst>
          </p:cNvPr>
          <p:cNvSpPr>
            <a:spLocks noGrp="1"/>
          </p:cNvSpPr>
          <p:nvPr>
            <p:ph type="title"/>
          </p:nvPr>
        </p:nvSpPr>
        <p:spPr>
          <a:xfrm>
            <a:off x="838200" y="995082"/>
            <a:ext cx="10515600" cy="695606"/>
          </a:xfrm>
        </p:spPr>
        <p:txBody>
          <a:bodyPr>
            <a:normAutofit fontScale="90000"/>
          </a:bodyPr>
          <a:lstStyle/>
          <a:p>
            <a:r>
              <a:rPr lang="es-CO" b="1" dirty="0"/>
              <a:t>¿Qué es investigar?</a:t>
            </a:r>
            <a:br>
              <a:rPr lang="es-CO" dirty="0"/>
            </a:br>
            <a:endParaRPr lang="es-CO" dirty="0"/>
          </a:p>
        </p:txBody>
      </p:sp>
      <p:sp>
        <p:nvSpPr>
          <p:cNvPr id="3" name="Marcador de contenido 2">
            <a:extLst>
              <a:ext uri="{FF2B5EF4-FFF2-40B4-BE49-F238E27FC236}">
                <a16:creationId xmlns:a16="http://schemas.microsoft.com/office/drawing/2014/main" id="{5CFA8378-D3F2-4CA7-B022-FB676AF7318C}"/>
              </a:ext>
            </a:extLst>
          </p:cNvPr>
          <p:cNvSpPr>
            <a:spLocks noGrp="1"/>
          </p:cNvSpPr>
          <p:nvPr>
            <p:ph idx="1"/>
          </p:nvPr>
        </p:nvSpPr>
        <p:spPr/>
        <p:txBody>
          <a:bodyPr/>
          <a:lstStyle/>
          <a:p>
            <a:endParaRPr lang="es-ES" dirty="0"/>
          </a:p>
          <a:p>
            <a:pPr marL="0" indent="0">
              <a:buNone/>
            </a:pPr>
            <a:r>
              <a:rPr lang="es-ES" dirty="0"/>
              <a:t>Investigar significa producir conocimiento mediante un proceso organizado para responder una pregunta. Toda investigación necesita cinco elementos:</a:t>
            </a:r>
          </a:p>
          <a:p>
            <a:pPr marL="0" indent="0">
              <a:buNone/>
            </a:pPr>
            <a:endParaRPr lang="es-ES" dirty="0"/>
          </a:p>
          <a:p>
            <a:pPr marL="0" indent="0">
              <a:buNone/>
            </a:pPr>
            <a:r>
              <a:rPr lang="es-ES" b="1" dirty="0"/>
              <a:t>Problema --------------  Objetivos ------- Metodología ----------- Datos-------------------------- Conclusiones</a:t>
            </a:r>
            <a:endParaRPr lang="es-CO" b="1" dirty="0"/>
          </a:p>
        </p:txBody>
      </p:sp>
    </p:spTree>
    <p:extLst>
      <p:ext uri="{BB962C8B-B14F-4D97-AF65-F5344CB8AC3E}">
        <p14:creationId xmlns:p14="http://schemas.microsoft.com/office/powerpoint/2010/main" val="5703833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A8FFCDF-808F-4471-BE4E-5898FFCCF569}"/>
              </a:ext>
            </a:extLst>
          </p:cNvPr>
          <p:cNvSpPr>
            <a:spLocks noGrp="1"/>
          </p:cNvSpPr>
          <p:nvPr>
            <p:ph type="title"/>
          </p:nvPr>
        </p:nvSpPr>
        <p:spPr>
          <a:xfrm>
            <a:off x="1202636" y="1253065"/>
            <a:ext cx="9601196" cy="1303867"/>
          </a:xfrm>
        </p:spPr>
        <p:txBody>
          <a:bodyPr>
            <a:normAutofit fontScale="90000"/>
          </a:bodyPr>
          <a:lstStyle/>
          <a:p>
            <a:r>
              <a:rPr lang="es-ES" b="1" dirty="0"/>
              <a:t>Grosso modo: </a:t>
            </a:r>
            <a:br>
              <a:rPr lang="es-ES" b="1" dirty="0"/>
            </a:br>
            <a:endParaRPr lang="es-CO" b="1" dirty="0"/>
          </a:p>
        </p:txBody>
      </p:sp>
      <p:sp>
        <p:nvSpPr>
          <p:cNvPr id="3" name="Marcador de contenido 2">
            <a:extLst>
              <a:ext uri="{FF2B5EF4-FFF2-40B4-BE49-F238E27FC236}">
                <a16:creationId xmlns:a16="http://schemas.microsoft.com/office/drawing/2014/main" id="{32F2A2B7-693A-4C07-B0A6-BD7702511258}"/>
              </a:ext>
            </a:extLst>
          </p:cNvPr>
          <p:cNvSpPr>
            <a:spLocks noGrp="1"/>
          </p:cNvSpPr>
          <p:nvPr>
            <p:ph idx="1"/>
          </p:nvPr>
        </p:nvSpPr>
        <p:spPr/>
        <p:txBody>
          <a:bodyPr/>
          <a:lstStyle/>
          <a:p>
            <a:r>
              <a:rPr lang="es-ES" dirty="0"/>
              <a:t>La metodología es el camino.</a:t>
            </a:r>
          </a:p>
          <a:p>
            <a:r>
              <a:rPr lang="es-ES" dirty="0"/>
              <a:t>Los instrumentos son las herramientas.</a:t>
            </a:r>
          </a:p>
          <a:p>
            <a:r>
              <a:rPr lang="es-ES" dirty="0"/>
              <a:t>Los datos son la evidencia.</a:t>
            </a:r>
          </a:p>
          <a:p>
            <a:pPr marL="0" indent="0">
              <a:buNone/>
            </a:pPr>
            <a:endParaRPr lang="es-CO" dirty="0"/>
          </a:p>
        </p:txBody>
      </p:sp>
    </p:spTree>
    <p:extLst>
      <p:ext uri="{BB962C8B-B14F-4D97-AF65-F5344CB8AC3E}">
        <p14:creationId xmlns:p14="http://schemas.microsoft.com/office/powerpoint/2010/main" val="42920618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8D5C48-DFA6-43E7-B1C1-F6EF479C2FB4}"/>
              </a:ext>
            </a:extLst>
          </p:cNvPr>
          <p:cNvSpPr>
            <a:spLocks noGrp="1"/>
          </p:cNvSpPr>
          <p:nvPr>
            <p:ph type="title"/>
          </p:nvPr>
        </p:nvSpPr>
        <p:spPr/>
        <p:txBody>
          <a:bodyPr/>
          <a:lstStyle/>
          <a:p>
            <a:endParaRPr lang="es-CO"/>
          </a:p>
        </p:txBody>
      </p:sp>
      <p:pic>
        <p:nvPicPr>
          <p:cNvPr id="5" name="Marcador de contenido 4">
            <a:extLst>
              <a:ext uri="{FF2B5EF4-FFF2-40B4-BE49-F238E27FC236}">
                <a16:creationId xmlns:a16="http://schemas.microsoft.com/office/drawing/2014/main" id="{3EDD851C-32D0-47E1-B6B9-95AA03A0ED44}"/>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6212" b="3550"/>
          <a:stretch/>
        </p:blipFill>
        <p:spPr>
          <a:xfrm>
            <a:off x="484094" y="-1"/>
            <a:ext cx="5208103" cy="6949280"/>
          </a:xfrm>
        </p:spPr>
      </p:pic>
      <p:pic>
        <p:nvPicPr>
          <p:cNvPr id="4" name="Imagen 3">
            <a:extLst>
              <a:ext uri="{FF2B5EF4-FFF2-40B4-BE49-F238E27FC236}">
                <a16:creationId xmlns:a16="http://schemas.microsoft.com/office/drawing/2014/main" id="{FF3F6E9A-9B2F-46A2-AA01-B27322B76A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92196" y="0"/>
            <a:ext cx="6015709" cy="6949280"/>
          </a:xfrm>
          <a:prstGeom prst="rect">
            <a:avLst/>
          </a:prstGeom>
        </p:spPr>
      </p:pic>
    </p:spTree>
    <p:extLst>
      <p:ext uri="{BB962C8B-B14F-4D97-AF65-F5344CB8AC3E}">
        <p14:creationId xmlns:p14="http://schemas.microsoft.com/office/powerpoint/2010/main" val="37582384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FCC634-F769-4337-9B53-4089B89ED4A2}"/>
              </a:ext>
            </a:extLst>
          </p:cNvPr>
          <p:cNvSpPr>
            <a:spLocks noGrp="1"/>
          </p:cNvSpPr>
          <p:nvPr>
            <p:ph type="title"/>
          </p:nvPr>
        </p:nvSpPr>
        <p:spPr/>
        <p:txBody>
          <a:bodyPr/>
          <a:lstStyle/>
          <a:p>
            <a:endParaRPr lang="es-CO"/>
          </a:p>
        </p:txBody>
      </p:sp>
      <p:graphicFrame>
        <p:nvGraphicFramePr>
          <p:cNvPr id="4" name="Marcador de contenido 3">
            <a:extLst>
              <a:ext uri="{FF2B5EF4-FFF2-40B4-BE49-F238E27FC236}">
                <a16:creationId xmlns:a16="http://schemas.microsoft.com/office/drawing/2014/main" id="{606FDAB3-2E20-47E8-B832-F912DC3FC761}"/>
              </a:ext>
            </a:extLst>
          </p:cNvPr>
          <p:cNvGraphicFramePr>
            <a:graphicFrameLocks noGrp="1"/>
          </p:cNvGraphicFramePr>
          <p:nvPr>
            <p:ph idx="1"/>
            <p:extLst>
              <p:ext uri="{D42A27DB-BD31-4B8C-83A1-F6EECF244321}">
                <p14:modId xmlns:p14="http://schemas.microsoft.com/office/powerpoint/2010/main" val="1715064467"/>
              </p:ext>
            </p:extLst>
          </p:nvPr>
        </p:nvGraphicFramePr>
        <p:xfrm>
          <a:off x="743980" y="618565"/>
          <a:ext cx="10578442" cy="5620875"/>
        </p:xfrm>
        <a:graphic>
          <a:graphicData uri="http://schemas.openxmlformats.org/drawingml/2006/table">
            <a:tbl>
              <a:tblPr>
                <a:tableStyleId>{3C2FFA5D-87B4-456A-9821-1D502468CF0F}</a:tableStyleId>
              </a:tblPr>
              <a:tblGrid>
                <a:gridCol w="5289221">
                  <a:extLst>
                    <a:ext uri="{9D8B030D-6E8A-4147-A177-3AD203B41FA5}">
                      <a16:colId xmlns:a16="http://schemas.microsoft.com/office/drawing/2014/main" val="1869492429"/>
                    </a:ext>
                  </a:extLst>
                </a:gridCol>
                <a:gridCol w="5289221">
                  <a:extLst>
                    <a:ext uri="{9D8B030D-6E8A-4147-A177-3AD203B41FA5}">
                      <a16:colId xmlns:a16="http://schemas.microsoft.com/office/drawing/2014/main" val="295115318"/>
                    </a:ext>
                  </a:extLst>
                </a:gridCol>
              </a:tblGrid>
              <a:tr h="440756">
                <a:tc>
                  <a:txBody>
                    <a:bodyPr/>
                    <a:lstStyle/>
                    <a:p>
                      <a:r>
                        <a:rPr lang="es-CO" sz="1300" b="1" dirty="0"/>
                        <a:t>Método o diseño</a:t>
                      </a:r>
                    </a:p>
                  </a:txBody>
                  <a:tcPr marL="65056" marR="65056" marT="32528" marB="32528" anchor="ctr"/>
                </a:tc>
                <a:tc>
                  <a:txBody>
                    <a:bodyPr/>
                    <a:lstStyle/>
                    <a:p>
                      <a:r>
                        <a:rPr lang="es-CO" sz="1300" b="1" dirty="0"/>
                        <a:t>Enfoque más frecuente</a:t>
                      </a:r>
                    </a:p>
                  </a:txBody>
                  <a:tcPr marL="65056" marR="65056" marT="32528" marB="32528" anchor="ctr"/>
                </a:tc>
                <a:extLst>
                  <a:ext uri="{0D108BD9-81ED-4DB2-BD59-A6C34878D82A}">
                    <a16:rowId xmlns:a16="http://schemas.microsoft.com/office/drawing/2014/main" val="3955288620"/>
                  </a:ext>
                </a:extLst>
              </a:tr>
              <a:tr h="440756">
                <a:tc>
                  <a:txBody>
                    <a:bodyPr/>
                    <a:lstStyle/>
                    <a:p>
                      <a:r>
                        <a:rPr lang="es-CO" sz="1300"/>
                        <a:t>Experimental</a:t>
                      </a:r>
                    </a:p>
                  </a:txBody>
                  <a:tcPr marL="65056" marR="65056" marT="32528" marB="32528" anchor="ctr"/>
                </a:tc>
                <a:tc>
                  <a:txBody>
                    <a:bodyPr/>
                    <a:lstStyle/>
                    <a:p>
                      <a:r>
                        <a:rPr lang="es-CO" sz="1300"/>
                        <a:t>Cuantitativo</a:t>
                      </a:r>
                    </a:p>
                  </a:txBody>
                  <a:tcPr marL="65056" marR="65056" marT="32528" marB="32528" anchor="ctr"/>
                </a:tc>
                <a:extLst>
                  <a:ext uri="{0D108BD9-81ED-4DB2-BD59-A6C34878D82A}">
                    <a16:rowId xmlns:a16="http://schemas.microsoft.com/office/drawing/2014/main" val="1425523613"/>
                  </a:ext>
                </a:extLst>
              </a:tr>
              <a:tr h="440756">
                <a:tc>
                  <a:txBody>
                    <a:bodyPr/>
                    <a:lstStyle/>
                    <a:p>
                      <a:r>
                        <a:rPr lang="es-CO" sz="1300"/>
                        <a:t>Cuasi experimental</a:t>
                      </a:r>
                    </a:p>
                  </a:txBody>
                  <a:tcPr marL="65056" marR="65056" marT="32528" marB="32528" anchor="ctr"/>
                </a:tc>
                <a:tc>
                  <a:txBody>
                    <a:bodyPr/>
                    <a:lstStyle/>
                    <a:p>
                      <a:r>
                        <a:rPr lang="es-CO" sz="1300"/>
                        <a:t>Cuantitativo</a:t>
                      </a:r>
                    </a:p>
                  </a:txBody>
                  <a:tcPr marL="65056" marR="65056" marT="32528" marB="32528" anchor="ctr"/>
                </a:tc>
                <a:extLst>
                  <a:ext uri="{0D108BD9-81ED-4DB2-BD59-A6C34878D82A}">
                    <a16:rowId xmlns:a16="http://schemas.microsoft.com/office/drawing/2014/main" val="3989011482"/>
                  </a:ext>
                </a:extLst>
              </a:tr>
              <a:tr h="440756">
                <a:tc>
                  <a:txBody>
                    <a:bodyPr/>
                    <a:lstStyle/>
                    <a:p>
                      <a:r>
                        <a:rPr lang="es-CO" sz="1300"/>
                        <a:t>No experimental</a:t>
                      </a:r>
                    </a:p>
                  </a:txBody>
                  <a:tcPr marL="65056" marR="65056" marT="32528" marB="32528" anchor="ctr"/>
                </a:tc>
                <a:tc>
                  <a:txBody>
                    <a:bodyPr/>
                    <a:lstStyle/>
                    <a:p>
                      <a:r>
                        <a:rPr lang="es-CO" sz="1300" dirty="0"/>
                        <a:t>Cuantitativo</a:t>
                      </a:r>
                    </a:p>
                  </a:txBody>
                  <a:tcPr marL="65056" marR="65056" marT="32528" marB="32528" anchor="ctr"/>
                </a:tc>
                <a:extLst>
                  <a:ext uri="{0D108BD9-81ED-4DB2-BD59-A6C34878D82A}">
                    <a16:rowId xmlns:a16="http://schemas.microsoft.com/office/drawing/2014/main" val="210842511"/>
                  </a:ext>
                </a:extLst>
              </a:tr>
              <a:tr h="440756">
                <a:tc>
                  <a:txBody>
                    <a:bodyPr/>
                    <a:lstStyle/>
                    <a:p>
                      <a:r>
                        <a:rPr lang="es-CO" sz="1300"/>
                        <a:t>Correlacional</a:t>
                      </a:r>
                    </a:p>
                  </a:txBody>
                  <a:tcPr marL="65056" marR="65056" marT="32528" marB="32528" anchor="ctr"/>
                </a:tc>
                <a:tc>
                  <a:txBody>
                    <a:bodyPr/>
                    <a:lstStyle/>
                    <a:p>
                      <a:r>
                        <a:rPr lang="es-CO" sz="1300"/>
                        <a:t>Cuantitativo</a:t>
                      </a:r>
                    </a:p>
                  </a:txBody>
                  <a:tcPr marL="65056" marR="65056" marT="32528" marB="32528" anchor="ctr"/>
                </a:tc>
                <a:extLst>
                  <a:ext uri="{0D108BD9-81ED-4DB2-BD59-A6C34878D82A}">
                    <a16:rowId xmlns:a16="http://schemas.microsoft.com/office/drawing/2014/main" val="2933024779"/>
                  </a:ext>
                </a:extLst>
              </a:tr>
              <a:tr h="440756">
                <a:tc>
                  <a:txBody>
                    <a:bodyPr/>
                    <a:lstStyle/>
                    <a:p>
                      <a:r>
                        <a:rPr lang="es-CO" sz="1300"/>
                        <a:t>Etnografía</a:t>
                      </a:r>
                    </a:p>
                  </a:txBody>
                  <a:tcPr marL="65056" marR="65056" marT="32528" marB="32528" anchor="ctr"/>
                </a:tc>
                <a:tc>
                  <a:txBody>
                    <a:bodyPr/>
                    <a:lstStyle/>
                    <a:p>
                      <a:r>
                        <a:rPr lang="es-CO" sz="1300"/>
                        <a:t>Cualitativo</a:t>
                      </a:r>
                    </a:p>
                  </a:txBody>
                  <a:tcPr marL="65056" marR="65056" marT="32528" marB="32528" anchor="ctr"/>
                </a:tc>
                <a:extLst>
                  <a:ext uri="{0D108BD9-81ED-4DB2-BD59-A6C34878D82A}">
                    <a16:rowId xmlns:a16="http://schemas.microsoft.com/office/drawing/2014/main" val="3550399173"/>
                  </a:ext>
                </a:extLst>
              </a:tr>
              <a:tr h="440756">
                <a:tc>
                  <a:txBody>
                    <a:bodyPr/>
                    <a:lstStyle/>
                    <a:p>
                      <a:r>
                        <a:rPr lang="es-CO" sz="1300"/>
                        <a:t>Fenomenología</a:t>
                      </a:r>
                    </a:p>
                  </a:txBody>
                  <a:tcPr marL="65056" marR="65056" marT="32528" marB="32528" anchor="ctr"/>
                </a:tc>
                <a:tc>
                  <a:txBody>
                    <a:bodyPr/>
                    <a:lstStyle/>
                    <a:p>
                      <a:r>
                        <a:rPr lang="es-CO" sz="1300" dirty="0"/>
                        <a:t>Cualitativo</a:t>
                      </a:r>
                    </a:p>
                  </a:txBody>
                  <a:tcPr marL="65056" marR="65056" marT="32528" marB="32528" anchor="ctr"/>
                </a:tc>
                <a:extLst>
                  <a:ext uri="{0D108BD9-81ED-4DB2-BD59-A6C34878D82A}">
                    <a16:rowId xmlns:a16="http://schemas.microsoft.com/office/drawing/2014/main" val="2087275287"/>
                  </a:ext>
                </a:extLst>
              </a:tr>
              <a:tr h="440756">
                <a:tc>
                  <a:txBody>
                    <a:bodyPr/>
                    <a:lstStyle/>
                    <a:p>
                      <a:r>
                        <a:rPr lang="es-CO" sz="1300"/>
                        <a:t>Teoría fundamentada</a:t>
                      </a:r>
                    </a:p>
                  </a:txBody>
                  <a:tcPr marL="65056" marR="65056" marT="32528" marB="32528" anchor="ctr"/>
                </a:tc>
                <a:tc>
                  <a:txBody>
                    <a:bodyPr/>
                    <a:lstStyle/>
                    <a:p>
                      <a:r>
                        <a:rPr lang="es-CO" sz="1300"/>
                        <a:t>Cualitativo</a:t>
                      </a:r>
                    </a:p>
                  </a:txBody>
                  <a:tcPr marL="65056" marR="65056" marT="32528" marB="32528" anchor="ctr"/>
                </a:tc>
                <a:extLst>
                  <a:ext uri="{0D108BD9-81ED-4DB2-BD59-A6C34878D82A}">
                    <a16:rowId xmlns:a16="http://schemas.microsoft.com/office/drawing/2014/main" val="2274288352"/>
                  </a:ext>
                </a:extLst>
              </a:tr>
              <a:tr h="440756">
                <a:tc>
                  <a:txBody>
                    <a:bodyPr/>
                    <a:lstStyle/>
                    <a:p>
                      <a:r>
                        <a:rPr lang="es-CO" sz="1300"/>
                        <a:t>Investigación narrativa</a:t>
                      </a:r>
                    </a:p>
                  </a:txBody>
                  <a:tcPr marL="65056" marR="65056" marT="32528" marB="32528" anchor="ctr"/>
                </a:tc>
                <a:tc>
                  <a:txBody>
                    <a:bodyPr/>
                    <a:lstStyle/>
                    <a:p>
                      <a:r>
                        <a:rPr lang="es-CO" sz="1300"/>
                        <a:t>Cualitativo</a:t>
                      </a:r>
                    </a:p>
                  </a:txBody>
                  <a:tcPr marL="65056" marR="65056" marT="32528" marB="32528" anchor="ctr"/>
                </a:tc>
                <a:extLst>
                  <a:ext uri="{0D108BD9-81ED-4DB2-BD59-A6C34878D82A}">
                    <a16:rowId xmlns:a16="http://schemas.microsoft.com/office/drawing/2014/main" val="550261718"/>
                  </a:ext>
                </a:extLst>
              </a:tr>
              <a:tr h="440756">
                <a:tc>
                  <a:txBody>
                    <a:bodyPr/>
                    <a:lstStyle/>
                    <a:p>
                      <a:r>
                        <a:rPr lang="es-CO" sz="1300"/>
                        <a:t>Estudio de caso</a:t>
                      </a:r>
                    </a:p>
                  </a:txBody>
                  <a:tcPr marL="65056" marR="65056" marT="32528" marB="32528" anchor="ctr"/>
                </a:tc>
                <a:tc>
                  <a:txBody>
                    <a:bodyPr/>
                    <a:lstStyle/>
                    <a:p>
                      <a:r>
                        <a:rPr lang="es-CO" sz="1300"/>
                        <a:t>Cualitativo, cuantitativo o mixto</a:t>
                      </a:r>
                    </a:p>
                  </a:txBody>
                  <a:tcPr marL="65056" marR="65056" marT="32528" marB="32528" anchor="ctr"/>
                </a:tc>
                <a:extLst>
                  <a:ext uri="{0D108BD9-81ED-4DB2-BD59-A6C34878D82A}">
                    <a16:rowId xmlns:a16="http://schemas.microsoft.com/office/drawing/2014/main" val="3133856657"/>
                  </a:ext>
                </a:extLst>
              </a:tr>
              <a:tr h="440756">
                <a:tc>
                  <a:txBody>
                    <a:bodyPr/>
                    <a:lstStyle/>
                    <a:p>
                      <a:r>
                        <a:rPr lang="es-CO" sz="1300"/>
                        <a:t>Investigación-acción</a:t>
                      </a:r>
                    </a:p>
                  </a:txBody>
                  <a:tcPr marL="65056" marR="65056" marT="32528" marB="32528" anchor="ctr"/>
                </a:tc>
                <a:tc>
                  <a:txBody>
                    <a:bodyPr/>
                    <a:lstStyle/>
                    <a:p>
                      <a:r>
                        <a:rPr lang="es-CO" sz="1300"/>
                        <a:t>Cualitativo o mixto</a:t>
                      </a:r>
                    </a:p>
                  </a:txBody>
                  <a:tcPr marL="65056" marR="65056" marT="32528" marB="32528" anchor="ctr"/>
                </a:tc>
                <a:extLst>
                  <a:ext uri="{0D108BD9-81ED-4DB2-BD59-A6C34878D82A}">
                    <a16:rowId xmlns:a16="http://schemas.microsoft.com/office/drawing/2014/main" val="2481227982"/>
                  </a:ext>
                </a:extLst>
              </a:tr>
              <a:tr h="772559">
                <a:tc>
                  <a:txBody>
                    <a:bodyPr/>
                    <a:lstStyle/>
                    <a:p>
                      <a:r>
                        <a:rPr lang="es-CO" sz="1300"/>
                        <a:t>Investigación documental</a:t>
                      </a:r>
                    </a:p>
                  </a:txBody>
                  <a:tcPr marL="65056" marR="65056" marT="32528" marB="32528" anchor="ctr"/>
                </a:tc>
                <a:tc>
                  <a:txBody>
                    <a:bodyPr/>
                    <a:lstStyle/>
                    <a:p>
                      <a:r>
                        <a:rPr lang="es-ES" sz="1300" dirty="0"/>
                        <a:t>Cualitativo, cuantitativo o mixto (según el propósito y el análisis)</a:t>
                      </a:r>
                    </a:p>
                  </a:txBody>
                  <a:tcPr marL="65056" marR="65056" marT="32528" marB="32528" anchor="ctr"/>
                </a:tc>
                <a:extLst>
                  <a:ext uri="{0D108BD9-81ED-4DB2-BD59-A6C34878D82A}">
                    <a16:rowId xmlns:a16="http://schemas.microsoft.com/office/drawing/2014/main" val="3453665581"/>
                  </a:ext>
                </a:extLst>
              </a:tr>
            </a:tbl>
          </a:graphicData>
        </a:graphic>
      </p:graphicFrame>
    </p:spTree>
    <p:extLst>
      <p:ext uri="{BB962C8B-B14F-4D97-AF65-F5344CB8AC3E}">
        <p14:creationId xmlns:p14="http://schemas.microsoft.com/office/powerpoint/2010/main" val="2701318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B6AE34-BC88-4266-B77B-04709D04F7FC}"/>
              </a:ext>
            </a:extLst>
          </p:cNvPr>
          <p:cNvSpPr>
            <a:spLocks noGrp="1"/>
          </p:cNvSpPr>
          <p:nvPr>
            <p:ph type="title"/>
          </p:nvPr>
        </p:nvSpPr>
        <p:spPr/>
        <p:txBody>
          <a:bodyPr/>
          <a:lstStyle/>
          <a:p>
            <a:endParaRPr lang="es-CO" dirty="0"/>
          </a:p>
        </p:txBody>
      </p:sp>
      <p:graphicFrame>
        <p:nvGraphicFramePr>
          <p:cNvPr id="4" name="Marcador de contenido 3">
            <a:extLst>
              <a:ext uri="{FF2B5EF4-FFF2-40B4-BE49-F238E27FC236}">
                <a16:creationId xmlns:a16="http://schemas.microsoft.com/office/drawing/2014/main" id="{909606AA-6E04-4076-AF4D-B240D8FE7672}"/>
              </a:ext>
            </a:extLst>
          </p:cNvPr>
          <p:cNvGraphicFramePr>
            <a:graphicFrameLocks noGrp="1"/>
          </p:cNvGraphicFramePr>
          <p:nvPr>
            <p:ph idx="1"/>
            <p:extLst>
              <p:ext uri="{D42A27DB-BD31-4B8C-83A1-F6EECF244321}">
                <p14:modId xmlns:p14="http://schemas.microsoft.com/office/powerpoint/2010/main" val="2461745066"/>
              </p:ext>
            </p:extLst>
          </p:nvPr>
        </p:nvGraphicFramePr>
        <p:xfrm>
          <a:off x="685799" y="618565"/>
          <a:ext cx="10757648" cy="5607421"/>
        </p:xfrm>
        <a:graphic>
          <a:graphicData uri="http://schemas.openxmlformats.org/drawingml/2006/table">
            <a:tbl>
              <a:tblPr>
                <a:tableStyleId>{775DCB02-9BB8-47FD-8907-85C794F793BA}</a:tableStyleId>
              </a:tblPr>
              <a:tblGrid>
                <a:gridCol w="2689412">
                  <a:extLst>
                    <a:ext uri="{9D8B030D-6E8A-4147-A177-3AD203B41FA5}">
                      <a16:colId xmlns:a16="http://schemas.microsoft.com/office/drawing/2014/main" val="2399238747"/>
                    </a:ext>
                  </a:extLst>
                </a:gridCol>
                <a:gridCol w="2689412">
                  <a:extLst>
                    <a:ext uri="{9D8B030D-6E8A-4147-A177-3AD203B41FA5}">
                      <a16:colId xmlns:a16="http://schemas.microsoft.com/office/drawing/2014/main" val="1789007245"/>
                    </a:ext>
                  </a:extLst>
                </a:gridCol>
                <a:gridCol w="2689412">
                  <a:extLst>
                    <a:ext uri="{9D8B030D-6E8A-4147-A177-3AD203B41FA5}">
                      <a16:colId xmlns:a16="http://schemas.microsoft.com/office/drawing/2014/main" val="2666369424"/>
                    </a:ext>
                  </a:extLst>
                </a:gridCol>
                <a:gridCol w="2689412">
                  <a:extLst>
                    <a:ext uri="{9D8B030D-6E8A-4147-A177-3AD203B41FA5}">
                      <a16:colId xmlns:a16="http://schemas.microsoft.com/office/drawing/2014/main" val="185064343"/>
                    </a:ext>
                  </a:extLst>
                </a:gridCol>
              </a:tblGrid>
              <a:tr h="605492">
                <a:tc>
                  <a:txBody>
                    <a:bodyPr/>
                    <a:lstStyle/>
                    <a:p>
                      <a:r>
                        <a:rPr lang="es-CO" sz="1800" b="1" dirty="0"/>
                        <a:t>Aspecto</a:t>
                      </a:r>
                    </a:p>
                  </a:txBody>
                  <a:tcPr marL="89672" marR="89672" marT="44836" marB="44836" anchor="ctr"/>
                </a:tc>
                <a:tc>
                  <a:txBody>
                    <a:bodyPr/>
                    <a:lstStyle/>
                    <a:p>
                      <a:r>
                        <a:rPr lang="es-CO" sz="1800" b="1"/>
                        <a:t>Cuantitativo</a:t>
                      </a:r>
                    </a:p>
                  </a:txBody>
                  <a:tcPr marL="89672" marR="89672" marT="44836" marB="44836" anchor="ctr"/>
                </a:tc>
                <a:tc>
                  <a:txBody>
                    <a:bodyPr/>
                    <a:lstStyle/>
                    <a:p>
                      <a:r>
                        <a:rPr lang="es-CO" sz="1800" b="1"/>
                        <a:t>Cualitativo</a:t>
                      </a:r>
                    </a:p>
                  </a:txBody>
                  <a:tcPr marL="89672" marR="89672" marT="44836" marB="44836" anchor="ctr"/>
                </a:tc>
                <a:tc>
                  <a:txBody>
                    <a:bodyPr/>
                    <a:lstStyle/>
                    <a:p>
                      <a:r>
                        <a:rPr lang="es-CO" sz="1800" b="1" dirty="0"/>
                        <a:t>Mixto</a:t>
                      </a:r>
                    </a:p>
                  </a:txBody>
                  <a:tcPr marL="89672" marR="89672" marT="44836" marB="44836" anchor="ctr"/>
                </a:tc>
                <a:extLst>
                  <a:ext uri="{0D108BD9-81ED-4DB2-BD59-A6C34878D82A}">
                    <a16:rowId xmlns:a16="http://schemas.microsoft.com/office/drawing/2014/main" val="3998559726"/>
                  </a:ext>
                </a:extLst>
              </a:tr>
              <a:tr h="605492">
                <a:tc>
                  <a:txBody>
                    <a:bodyPr/>
                    <a:lstStyle/>
                    <a:p>
                      <a:r>
                        <a:rPr lang="es-CO" sz="1800">
                          <a:latin typeface="Arial Black" panose="020B0A04020102020204" pitchFamily="34" charset="0"/>
                        </a:rPr>
                        <a:t>Finalidad</a:t>
                      </a:r>
                    </a:p>
                  </a:txBody>
                  <a:tcPr marL="89672" marR="89672" marT="44836" marB="44836" anchor="ctr"/>
                </a:tc>
                <a:tc>
                  <a:txBody>
                    <a:bodyPr/>
                    <a:lstStyle/>
                    <a:p>
                      <a:r>
                        <a:rPr lang="es-CO" sz="1800"/>
                        <a:t>Medir</a:t>
                      </a:r>
                    </a:p>
                  </a:txBody>
                  <a:tcPr marL="89672" marR="89672" marT="44836" marB="44836" anchor="ctr"/>
                </a:tc>
                <a:tc>
                  <a:txBody>
                    <a:bodyPr/>
                    <a:lstStyle/>
                    <a:p>
                      <a:r>
                        <a:rPr lang="es-CO" sz="1800"/>
                        <a:t>Comprender</a:t>
                      </a:r>
                    </a:p>
                  </a:txBody>
                  <a:tcPr marL="89672" marR="89672" marT="44836" marB="44836" anchor="ctr"/>
                </a:tc>
                <a:tc>
                  <a:txBody>
                    <a:bodyPr/>
                    <a:lstStyle/>
                    <a:p>
                      <a:r>
                        <a:rPr lang="es-CO" sz="1800" dirty="0"/>
                        <a:t>Medir y comprender</a:t>
                      </a:r>
                    </a:p>
                  </a:txBody>
                  <a:tcPr marL="89672" marR="89672" marT="44836" marB="44836" anchor="ctr"/>
                </a:tc>
                <a:extLst>
                  <a:ext uri="{0D108BD9-81ED-4DB2-BD59-A6C34878D82A}">
                    <a16:rowId xmlns:a16="http://schemas.microsoft.com/office/drawing/2014/main" val="4070229141"/>
                  </a:ext>
                </a:extLst>
              </a:tr>
              <a:tr h="605492">
                <a:tc>
                  <a:txBody>
                    <a:bodyPr/>
                    <a:lstStyle/>
                    <a:p>
                      <a:r>
                        <a:rPr lang="es-CO" sz="1800">
                          <a:latin typeface="Arial Black" panose="020B0A04020102020204" pitchFamily="34" charset="0"/>
                        </a:rPr>
                        <a:t>Tipo de datos</a:t>
                      </a:r>
                    </a:p>
                  </a:txBody>
                  <a:tcPr marL="89672" marR="89672" marT="44836" marB="44836" anchor="ctr"/>
                </a:tc>
                <a:tc>
                  <a:txBody>
                    <a:bodyPr/>
                    <a:lstStyle/>
                    <a:p>
                      <a:r>
                        <a:rPr lang="es-CO" sz="1800"/>
                        <a:t>Numéricos</a:t>
                      </a:r>
                    </a:p>
                  </a:txBody>
                  <a:tcPr marL="89672" marR="89672" marT="44836" marB="44836" anchor="ctr"/>
                </a:tc>
                <a:tc>
                  <a:txBody>
                    <a:bodyPr/>
                    <a:lstStyle/>
                    <a:p>
                      <a:r>
                        <a:rPr lang="es-CO" sz="1800"/>
                        <a:t>Narrativos</a:t>
                      </a:r>
                    </a:p>
                  </a:txBody>
                  <a:tcPr marL="89672" marR="89672" marT="44836" marB="44836" anchor="ctr"/>
                </a:tc>
                <a:tc>
                  <a:txBody>
                    <a:bodyPr/>
                    <a:lstStyle/>
                    <a:p>
                      <a:r>
                        <a:rPr lang="es-CO" sz="1800"/>
                        <a:t>Ambos</a:t>
                      </a:r>
                    </a:p>
                  </a:txBody>
                  <a:tcPr marL="89672" marR="89672" marT="44836" marB="44836" anchor="ctr"/>
                </a:tc>
                <a:extLst>
                  <a:ext uri="{0D108BD9-81ED-4DB2-BD59-A6C34878D82A}">
                    <a16:rowId xmlns:a16="http://schemas.microsoft.com/office/drawing/2014/main" val="1557809078"/>
                  </a:ext>
                </a:extLst>
              </a:tr>
              <a:tr h="605492">
                <a:tc>
                  <a:txBody>
                    <a:bodyPr/>
                    <a:lstStyle/>
                    <a:p>
                      <a:r>
                        <a:rPr lang="es-CO" sz="1800">
                          <a:latin typeface="Arial Black" panose="020B0A04020102020204" pitchFamily="34" charset="0"/>
                        </a:rPr>
                        <a:t>Preguntas</a:t>
                      </a:r>
                    </a:p>
                  </a:txBody>
                  <a:tcPr marL="89672" marR="89672" marT="44836" marB="44836" anchor="ctr"/>
                </a:tc>
                <a:tc>
                  <a:txBody>
                    <a:bodyPr/>
                    <a:lstStyle/>
                    <a:p>
                      <a:r>
                        <a:rPr lang="es-CO" sz="1800"/>
                        <a:t>¿Cuánto?, ¿Cuántos?</a:t>
                      </a:r>
                    </a:p>
                  </a:txBody>
                  <a:tcPr marL="89672" marR="89672" marT="44836" marB="44836" anchor="ctr"/>
                </a:tc>
                <a:tc>
                  <a:txBody>
                    <a:bodyPr/>
                    <a:lstStyle/>
                    <a:p>
                      <a:r>
                        <a:rPr lang="es-CO" sz="1800"/>
                        <a:t>¿Cómo?, ¿Por qué?</a:t>
                      </a:r>
                    </a:p>
                  </a:txBody>
                  <a:tcPr marL="89672" marR="89672" marT="44836" marB="44836" anchor="ctr"/>
                </a:tc>
                <a:tc>
                  <a:txBody>
                    <a:bodyPr/>
                    <a:lstStyle/>
                    <a:p>
                      <a:r>
                        <a:rPr lang="es-CO" sz="1800"/>
                        <a:t>¿Cuánto? y ¿Por qué?</a:t>
                      </a:r>
                    </a:p>
                  </a:txBody>
                  <a:tcPr marL="89672" marR="89672" marT="44836" marB="44836" anchor="ctr"/>
                </a:tc>
                <a:extLst>
                  <a:ext uri="{0D108BD9-81ED-4DB2-BD59-A6C34878D82A}">
                    <a16:rowId xmlns:a16="http://schemas.microsoft.com/office/drawing/2014/main" val="3425117989"/>
                  </a:ext>
                </a:extLst>
              </a:tr>
              <a:tr h="1518143">
                <a:tc>
                  <a:txBody>
                    <a:bodyPr/>
                    <a:lstStyle/>
                    <a:p>
                      <a:r>
                        <a:rPr lang="es-CO" sz="1800">
                          <a:latin typeface="Arial Black" panose="020B0A04020102020204" pitchFamily="34" charset="0"/>
                        </a:rPr>
                        <a:t>Instrumentos</a:t>
                      </a:r>
                    </a:p>
                  </a:txBody>
                  <a:tcPr marL="89672" marR="89672" marT="44836" marB="44836" anchor="ctr"/>
                </a:tc>
                <a:tc>
                  <a:txBody>
                    <a:bodyPr/>
                    <a:lstStyle/>
                    <a:p>
                      <a:r>
                        <a:rPr lang="es-CO" sz="1800"/>
                        <a:t>Encuestas, cuestionarios</a:t>
                      </a:r>
                    </a:p>
                  </a:txBody>
                  <a:tcPr marL="89672" marR="89672" marT="44836" marB="44836" anchor="ctr"/>
                </a:tc>
                <a:tc>
                  <a:txBody>
                    <a:bodyPr/>
                    <a:lstStyle/>
                    <a:p>
                      <a:r>
                        <a:rPr lang="es-CO" sz="1800"/>
                        <a:t>Entrevistas, observación, grupos focales</a:t>
                      </a:r>
                    </a:p>
                  </a:txBody>
                  <a:tcPr marL="89672" marR="89672" marT="44836" marB="44836" anchor="ctr"/>
                </a:tc>
                <a:tc>
                  <a:txBody>
                    <a:bodyPr/>
                    <a:lstStyle/>
                    <a:p>
                      <a:r>
                        <a:rPr lang="es-CO" sz="1800"/>
                        <a:t>Combinación de ambos</a:t>
                      </a:r>
                    </a:p>
                  </a:txBody>
                  <a:tcPr marL="89672" marR="89672" marT="44836" marB="44836" anchor="ctr"/>
                </a:tc>
                <a:extLst>
                  <a:ext uri="{0D108BD9-81ED-4DB2-BD59-A6C34878D82A}">
                    <a16:rowId xmlns:a16="http://schemas.microsoft.com/office/drawing/2014/main" val="512685861"/>
                  </a:ext>
                </a:extLst>
              </a:tr>
              <a:tr h="605492">
                <a:tc>
                  <a:txBody>
                    <a:bodyPr/>
                    <a:lstStyle/>
                    <a:p>
                      <a:r>
                        <a:rPr lang="es-CO" sz="1800">
                          <a:latin typeface="Arial Black" panose="020B0A04020102020204" pitchFamily="34" charset="0"/>
                        </a:rPr>
                        <a:t>Análisis</a:t>
                      </a:r>
                    </a:p>
                  </a:txBody>
                  <a:tcPr marL="89672" marR="89672" marT="44836" marB="44836" anchor="ctr"/>
                </a:tc>
                <a:tc>
                  <a:txBody>
                    <a:bodyPr/>
                    <a:lstStyle/>
                    <a:p>
                      <a:r>
                        <a:rPr lang="es-CO" sz="1800"/>
                        <a:t>Estadístico</a:t>
                      </a:r>
                    </a:p>
                  </a:txBody>
                  <a:tcPr marL="89672" marR="89672" marT="44836" marB="44836" anchor="ctr"/>
                </a:tc>
                <a:tc>
                  <a:txBody>
                    <a:bodyPr/>
                    <a:lstStyle/>
                    <a:p>
                      <a:r>
                        <a:rPr lang="es-CO" sz="1800"/>
                        <a:t>Interpretativo</a:t>
                      </a:r>
                    </a:p>
                  </a:txBody>
                  <a:tcPr marL="89672" marR="89672" marT="44836" marB="44836" anchor="ctr"/>
                </a:tc>
                <a:tc>
                  <a:txBody>
                    <a:bodyPr/>
                    <a:lstStyle/>
                    <a:p>
                      <a:r>
                        <a:rPr lang="es-CO" sz="1800"/>
                        <a:t>Integrado</a:t>
                      </a:r>
                    </a:p>
                  </a:txBody>
                  <a:tcPr marL="89672" marR="89672" marT="44836" marB="44836" anchor="ctr"/>
                </a:tc>
                <a:extLst>
                  <a:ext uri="{0D108BD9-81ED-4DB2-BD59-A6C34878D82A}">
                    <a16:rowId xmlns:a16="http://schemas.microsoft.com/office/drawing/2014/main" val="3552712417"/>
                  </a:ext>
                </a:extLst>
              </a:tr>
              <a:tr h="1061818">
                <a:tc>
                  <a:txBody>
                    <a:bodyPr/>
                    <a:lstStyle/>
                    <a:p>
                      <a:r>
                        <a:rPr lang="es-CO" sz="1800" dirty="0">
                          <a:latin typeface="Arial Black" panose="020B0A04020102020204" pitchFamily="34" charset="0"/>
                        </a:rPr>
                        <a:t>Resultados</a:t>
                      </a:r>
                    </a:p>
                  </a:txBody>
                  <a:tcPr marL="89672" marR="89672" marT="44836" marB="44836" anchor="ctr"/>
                </a:tc>
                <a:tc>
                  <a:txBody>
                    <a:bodyPr/>
                    <a:lstStyle/>
                    <a:p>
                      <a:r>
                        <a:rPr lang="es-CO" sz="1800"/>
                        <a:t>Tablas, porcentajes, gráficas</a:t>
                      </a:r>
                    </a:p>
                  </a:txBody>
                  <a:tcPr marL="89672" marR="89672" marT="44836" marB="44836" anchor="ctr"/>
                </a:tc>
                <a:tc>
                  <a:txBody>
                    <a:bodyPr/>
                    <a:lstStyle/>
                    <a:p>
                      <a:r>
                        <a:rPr lang="es-CO" sz="1800"/>
                        <a:t>Categorías, temas y significados</a:t>
                      </a:r>
                    </a:p>
                  </a:txBody>
                  <a:tcPr marL="89672" marR="89672" marT="44836" marB="44836" anchor="ctr"/>
                </a:tc>
                <a:tc>
                  <a:txBody>
                    <a:bodyPr/>
                    <a:lstStyle/>
                    <a:p>
                      <a:r>
                        <a:rPr lang="es-CO" sz="1800" dirty="0"/>
                        <a:t>Estadísticas más interpretación</a:t>
                      </a:r>
                    </a:p>
                  </a:txBody>
                  <a:tcPr marL="89672" marR="89672" marT="44836" marB="44836" anchor="ctr"/>
                </a:tc>
                <a:extLst>
                  <a:ext uri="{0D108BD9-81ED-4DB2-BD59-A6C34878D82A}">
                    <a16:rowId xmlns:a16="http://schemas.microsoft.com/office/drawing/2014/main" val="2168981805"/>
                  </a:ext>
                </a:extLst>
              </a:tr>
            </a:tbl>
          </a:graphicData>
        </a:graphic>
      </p:graphicFrame>
    </p:spTree>
    <p:extLst>
      <p:ext uri="{BB962C8B-B14F-4D97-AF65-F5344CB8AC3E}">
        <p14:creationId xmlns:p14="http://schemas.microsoft.com/office/powerpoint/2010/main" val="26636731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D9A62A-1EA0-46D2-B598-257EA2652162}"/>
              </a:ext>
            </a:extLst>
          </p:cNvPr>
          <p:cNvSpPr>
            <a:spLocks noGrp="1"/>
          </p:cNvSpPr>
          <p:nvPr>
            <p:ph type="title"/>
          </p:nvPr>
        </p:nvSpPr>
        <p:spPr/>
        <p:txBody>
          <a:bodyPr/>
          <a:lstStyle/>
          <a:p>
            <a:r>
              <a:rPr lang="es-ES" b="1" dirty="0"/>
              <a:t>Enfoque: </a:t>
            </a:r>
            <a:endParaRPr lang="es-CO" b="1" dirty="0"/>
          </a:p>
        </p:txBody>
      </p:sp>
      <p:sp>
        <p:nvSpPr>
          <p:cNvPr id="3" name="Marcador de contenido 2">
            <a:extLst>
              <a:ext uri="{FF2B5EF4-FFF2-40B4-BE49-F238E27FC236}">
                <a16:creationId xmlns:a16="http://schemas.microsoft.com/office/drawing/2014/main" id="{19EE6115-A7D3-400F-8D1F-22C67A2308D2}"/>
              </a:ext>
            </a:extLst>
          </p:cNvPr>
          <p:cNvSpPr>
            <a:spLocks noGrp="1"/>
          </p:cNvSpPr>
          <p:nvPr>
            <p:ph idx="1"/>
          </p:nvPr>
        </p:nvSpPr>
        <p:spPr/>
        <p:txBody>
          <a:bodyPr>
            <a:normAutofit fontScale="47500" lnSpcReduction="20000"/>
          </a:bodyPr>
          <a:lstStyle/>
          <a:p>
            <a:r>
              <a:rPr lang="es-ES" b="1" dirty="0"/>
              <a:t>1. Investigación cuantitativa</a:t>
            </a:r>
          </a:p>
          <a:p>
            <a:r>
              <a:rPr lang="es-ES" dirty="0"/>
              <a:t>Busca medir.</a:t>
            </a:r>
          </a:p>
          <a:p>
            <a:r>
              <a:rPr lang="es-ES" dirty="0"/>
              <a:t>Utiliza números.</a:t>
            </a:r>
          </a:p>
          <a:p>
            <a:r>
              <a:rPr lang="es-ES" dirty="0"/>
              <a:t>Permite realizar estadísticas.</a:t>
            </a:r>
          </a:p>
          <a:p>
            <a:r>
              <a:rPr lang="es-ES" b="1" dirty="0"/>
              <a:t>Responde preguntas como:</a:t>
            </a:r>
          </a:p>
          <a:p>
            <a:r>
              <a:rPr lang="es-ES" dirty="0"/>
              <a:t>¿Cuántos?</a:t>
            </a:r>
          </a:p>
          <a:p>
            <a:r>
              <a:rPr lang="es-ES" dirty="0"/>
              <a:t>¿Qué porcentaje?</a:t>
            </a:r>
          </a:p>
          <a:p>
            <a:r>
              <a:rPr lang="es-ES" dirty="0"/>
              <a:t>¿Cuántas veces?</a:t>
            </a:r>
          </a:p>
          <a:p>
            <a:r>
              <a:rPr lang="es-ES" b="1" dirty="0"/>
              <a:t>Ejemplos</a:t>
            </a:r>
          </a:p>
          <a:p>
            <a:r>
              <a:rPr lang="es-ES" dirty="0"/>
              <a:t>¿Cuántos estudiantes leen?</a:t>
            </a:r>
          </a:p>
          <a:p>
            <a:r>
              <a:rPr lang="es-ES" dirty="0"/>
              <a:t>¿Cuántos usan inteligencia artificial?</a:t>
            </a:r>
          </a:p>
          <a:p>
            <a:r>
              <a:rPr lang="es-ES" dirty="0"/>
              <a:t>¿Cuántas horas estudian?</a:t>
            </a:r>
          </a:p>
          <a:p>
            <a:r>
              <a:rPr lang="es-ES" b="1" dirty="0"/>
              <a:t>Instrumentos</a:t>
            </a:r>
            <a:r>
              <a:rPr lang="es-ES" dirty="0"/>
              <a:t>: encuestas, Escalas, Cuestionarios, Bases de datos</a:t>
            </a:r>
          </a:p>
          <a:p>
            <a:endParaRPr lang="es-ES" dirty="0"/>
          </a:p>
          <a:p>
            <a:pPr marL="0" indent="0">
              <a:buNone/>
            </a:pPr>
            <a:endParaRPr lang="es-CO" dirty="0"/>
          </a:p>
        </p:txBody>
      </p:sp>
    </p:spTree>
    <p:extLst>
      <p:ext uri="{BB962C8B-B14F-4D97-AF65-F5344CB8AC3E}">
        <p14:creationId xmlns:p14="http://schemas.microsoft.com/office/powerpoint/2010/main" val="1375691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E9E1B7E7-36EE-4DBE-B59B-BD713D98A436}"/>
              </a:ext>
            </a:extLst>
          </p:cNvPr>
          <p:cNvSpPr>
            <a:spLocks noGrp="1"/>
          </p:cNvSpPr>
          <p:nvPr>
            <p:ph idx="1"/>
          </p:nvPr>
        </p:nvSpPr>
        <p:spPr>
          <a:xfrm>
            <a:off x="838200" y="1253331"/>
            <a:ext cx="10515600" cy="4351338"/>
          </a:xfrm>
        </p:spPr>
        <p:txBody>
          <a:bodyPr/>
          <a:lstStyle/>
          <a:p>
            <a:pPr marL="0" indent="0">
              <a:buNone/>
            </a:pPr>
            <a:r>
              <a:rPr lang="es-CO" b="1" dirty="0"/>
              <a:t>Ventajas</a:t>
            </a:r>
            <a:r>
              <a:rPr lang="es-CO" dirty="0"/>
              <a:t> </a:t>
            </a:r>
          </a:p>
          <a:p>
            <a:pPr marL="0" indent="0">
              <a:buNone/>
            </a:pPr>
            <a:endParaRPr lang="es-CO" dirty="0"/>
          </a:p>
          <a:p>
            <a:pPr marL="0" indent="0">
              <a:buNone/>
            </a:pPr>
            <a:r>
              <a:rPr lang="es-CO" dirty="0"/>
              <a:t>Objetiva</a:t>
            </a:r>
          </a:p>
          <a:p>
            <a:pPr marL="0" indent="0">
              <a:buNone/>
            </a:pPr>
            <a:r>
              <a:rPr lang="es-CO" dirty="0"/>
              <a:t>Fácil de graficar</a:t>
            </a:r>
          </a:p>
          <a:p>
            <a:pPr marL="0" indent="0">
              <a:buNone/>
            </a:pPr>
            <a:r>
              <a:rPr lang="es-CO" dirty="0"/>
              <a:t>Permite comparar</a:t>
            </a:r>
          </a:p>
          <a:p>
            <a:pPr marL="0" indent="0">
              <a:buNone/>
            </a:pPr>
            <a:endParaRPr lang="es-CO" dirty="0"/>
          </a:p>
          <a:p>
            <a:pPr marL="0" indent="0">
              <a:buNone/>
            </a:pPr>
            <a:r>
              <a:rPr lang="es-CO" b="1" dirty="0"/>
              <a:t>Desventajas</a:t>
            </a:r>
          </a:p>
          <a:p>
            <a:pPr marL="0" indent="0">
              <a:buNone/>
            </a:pPr>
            <a:r>
              <a:rPr lang="es-CO" dirty="0"/>
              <a:t>No explica profundamente las causas</a:t>
            </a:r>
          </a:p>
        </p:txBody>
      </p:sp>
    </p:spTree>
    <p:extLst>
      <p:ext uri="{BB962C8B-B14F-4D97-AF65-F5344CB8AC3E}">
        <p14:creationId xmlns:p14="http://schemas.microsoft.com/office/powerpoint/2010/main" val="33477657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AC6DF4D-02E7-4E16-A085-C437334A4CA7}"/>
              </a:ext>
            </a:extLst>
          </p:cNvPr>
          <p:cNvSpPr>
            <a:spLocks noGrp="1"/>
          </p:cNvSpPr>
          <p:nvPr>
            <p:ph idx="1"/>
          </p:nvPr>
        </p:nvSpPr>
        <p:spPr>
          <a:xfrm>
            <a:off x="838200" y="709519"/>
            <a:ext cx="10515600" cy="5193740"/>
          </a:xfrm>
        </p:spPr>
        <p:txBody>
          <a:bodyPr>
            <a:normAutofit fontScale="70000" lnSpcReduction="20000"/>
          </a:bodyPr>
          <a:lstStyle/>
          <a:p>
            <a:pPr marL="0" indent="0">
              <a:buNone/>
            </a:pPr>
            <a:r>
              <a:rPr lang="es-ES" b="1" dirty="0"/>
              <a:t>Investigación cualitativa</a:t>
            </a:r>
          </a:p>
          <a:p>
            <a:r>
              <a:rPr lang="es-ES" dirty="0"/>
              <a:t>Busca comprender.</a:t>
            </a:r>
          </a:p>
          <a:p>
            <a:r>
              <a:rPr lang="es-ES" dirty="0"/>
              <a:t>No mide.</a:t>
            </a:r>
          </a:p>
          <a:p>
            <a:r>
              <a:rPr lang="es-ES" dirty="0"/>
              <a:t>Interpreta.</a:t>
            </a:r>
          </a:p>
          <a:p>
            <a:r>
              <a:rPr lang="es-ES" b="1" dirty="0"/>
              <a:t>Responde preguntas como</a:t>
            </a:r>
            <a:r>
              <a:rPr lang="es-ES" dirty="0"/>
              <a:t>: ¿Por qué?¿Cómo?¿Qué significado tiene?</a:t>
            </a:r>
          </a:p>
          <a:p>
            <a:r>
              <a:rPr lang="es-ES" b="1" dirty="0"/>
              <a:t>Ejemplos</a:t>
            </a:r>
            <a:r>
              <a:rPr lang="es-ES" dirty="0"/>
              <a:t>: ¿Por qué algunos estudiantes no leen?¿Cómo perciben los jóvenes la filosofía?¿Qué piensan los docentes sobre la inteligencia artificial?</a:t>
            </a:r>
          </a:p>
          <a:p>
            <a:r>
              <a:rPr lang="es-ES" dirty="0"/>
              <a:t>Instrumentos</a:t>
            </a:r>
          </a:p>
          <a:p>
            <a:r>
              <a:rPr lang="es-ES" dirty="0"/>
              <a:t>Entrevistas</a:t>
            </a:r>
          </a:p>
          <a:p>
            <a:r>
              <a:rPr lang="es-ES" dirty="0"/>
              <a:t>Grupos focales</a:t>
            </a:r>
          </a:p>
          <a:p>
            <a:r>
              <a:rPr lang="es-ES" dirty="0"/>
              <a:t>Observación</a:t>
            </a:r>
          </a:p>
          <a:p>
            <a:r>
              <a:rPr lang="es-ES" dirty="0"/>
              <a:t>Diarios de campo</a:t>
            </a:r>
          </a:p>
          <a:p>
            <a:r>
              <a:rPr lang="es-ES" dirty="0"/>
              <a:t>Historias de vida</a:t>
            </a:r>
          </a:p>
          <a:p>
            <a:r>
              <a:rPr lang="es-ES" b="1" dirty="0"/>
              <a:t>Ventajas</a:t>
            </a:r>
            <a:r>
              <a:rPr lang="es-ES" dirty="0"/>
              <a:t>: Profundiza, Comprende fenómenos, Explica causas</a:t>
            </a:r>
          </a:p>
          <a:p>
            <a:r>
              <a:rPr lang="es-ES" b="1" dirty="0"/>
              <a:t>Desventajas</a:t>
            </a:r>
            <a:r>
              <a:rPr lang="es-ES" dirty="0"/>
              <a:t>: No permite grandes generalizaciones.</a:t>
            </a:r>
            <a:endParaRPr lang="es-CO" dirty="0"/>
          </a:p>
        </p:txBody>
      </p:sp>
    </p:spTree>
    <p:extLst>
      <p:ext uri="{BB962C8B-B14F-4D97-AF65-F5344CB8AC3E}">
        <p14:creationId xmlns:p14="http://schemas.microsoft.com/office/powerpoint/2010/main" val="3296904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4154FC2-9AB8-4118-835F-CAAB420B004F}"/>
              </a:ext>
            </a:extLst>
          </p:cNvPr>
          <p:cNvSpPr>
            <a:spLocks noGrp="1"/>
          </p:cNvSpPr>
          <p:nvPr>
            <p:ph idx="1"/>
          </p:nvPr>
        </p:nvSpPr>
        <p:spPr>
          <a:xfrm>
            <a:off x="945776" y="951566"/>
            <a:ext cx="10515600" cy="4351338"/>
          </a:xfrm>
        </p:spPr>
        <p:txBody>
          <a:bodyPr/>
          <a:lstStyle/>
          <a:p>
            <a:pPr marL="0" indent="0">
              <a:buNone/>
            </a:pPr>
            <a:r>
              <a:rPr lang="es-ES" b="1" dirty="0"/>
              <a:t>Investigación mixta</a:t>
            </a:r>
          </a:p>
          <a:p>
            <a:pPr marL="0" indent="0">
              <a:buNone/>
            </a:pPr>
            <a:endParaRPr lang="es-ES" b="1" dirty="0"/>
          </a:p>
          <a:p>
            <a:r>
              <a:rPr lang="es-ES" dirty="0"/>
              <a:t>Combina ambas.</a:t>
            </a:r>
          </a:p>
          <a:p>
            <a:r>
              <a:rPr lang="es-ES" dirty="0"/>
              <a:t>Ejemplo</a:t>
            </a:r>
          </a:p>
          <a:p>
            <a:r>
              <a:rPr lang="es-ES" dirty="0"/>
              <a:t>Aplico una encuesta.</a:t>
            </a:r>
          </a:p>
          <a:p>
            <a:r>
              <a:rPr lang="es-ES" dirty="0"/>
              <a:t>Después entrevisto algunos estudiantes.</a:t>
            </a:r>
          </a:p>
          <a:p>
            <a:r>
              <a:rPr lang="es-ES" dirty="0"/>
              <a:t>Obtengo datos numéricos y también interpretaciones.</a:t>
            </a:r>
          </a:p>
          <a:p>
            <a:pPr marL="0" indent="0">
              <a:buNone/>
            </a:pPr>
            <a:endParaRPr lang="es-CO" dirty="0"/>
          </a:p>
        </p:txBody>
      </p:sp>
    </p:spTree>
    <p:extLst>
      <p:ext uri="{BB962C8B-B14F-4D97-AF65-F5344CB8AC3E}">
        <p14:creationId xmlns:p14="http://schemas.microsoft.com/office/powerpoint/2010/main" val="329536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86E2BC-9188-4974-99C2-0B0D5B8F09B5}"/>
              </a:ext>
            </a:extLst>
          </p:cNvPr>
          <p:cNvSpPr>
            <a:spLocks noGrp="1"/>
          </p:cNvSpPr>
          <p:nvPr>
            <p:ph type="title"/>
          </p:nvPr>
        </p:nvSpPr>
        <p:spPr>
          <a:xfrm>
            <a:off x="838199" y="1496327"/>
            <a:ext cx="10515600" cy="856970"/>
          </a:xfrm>
        </p:spPr>
        <p:txBody>
          <a:bodyPr>
            <a:normAutofit fontScale="90000"/>
          </a:bodyPr>
          <a:lstStyle/>
          <a:p>
            <a:r>
              <a:rPr lang="es-ES" b="1" dirty="0"/>
              <a:t>Las metodologías más utilizadas en trabajos de Investigación </a:t>
            </a:r>
            <a:br>
              <a:rPr lang="es-ES" b="1" dirty="0"/>
            </a:br>
            <a:endParaRPr lang="es-CO" b="1" dirty="0"/>
          </a:p>
        </p:txBody>
      </p:sp>
      <p:sp>
        <p:nvSpPr>
          <p:cNvPr id="3" name="Marcador de contenido 2">
            <a:extLst>
              <a:ext uri="{FF2B5EF4-FFF2-40B4-BE49-F238E27FC236}">
                <a16:creationId xmlns:a16="http://schemas.microsoft.com/office/drawing/2014/main" id="{505C9174-2380-43A3-B6DC-AEEFE95700BF}"/>
              </a:ext>
            </a:extLst>
          </p:cNvPr>
          <p:cNvSpPr>
            <a:spLocks noGrp="1"/>
          </p:cNvSpPr>
          <p:nvPr>
            <p:ph idx="1"/>
          </p:nvPr>
        </p:nvSpPr>
        <p:spPr/>
        <p:txBody>
          <a:bodyPr/>
          <a:lstStyle/>
          <a:p>
            <a:pPr marL="0" indent="0">
              <a:buNone/>
            </a:pPr>
            <a:endParaRPr lang="es-ES" dirty="0"/>
          </a:p>
          <a:p>
            <a:r>
              <a:rPr lang="es-ES" b="1" dirty="0"/>
              <a:t>Descriptiva</a:t>
            </a:r>
            <a:r>
              <a:rPr lang="es-ES" dirty="0"/>
              <a:t>: Responde ¿Cómo es una realidad?</a:t>
            </a:r>
          </a:p>
          <a:p>
            <a:r>
              <a:rPr lang="es-ES" dirty="0"/>
              <a:t>Ejemplo Caracterizar los hábitos de lectura.</a:t>
            </a:r>
            <a:endParaRPr lang="es-CO" dirty="0"/>
          </a:p>
        </p:txBody>
      </p:sp>
    </p:spTree>
    <p:extLst>
      <p:ext uri="{BB962C8B-B14F-4D97-AF65-F5344CB8AC3E}">
        <p14:creationId xmlns:p14="http://schemas.microsoft.com/office/powerpoint/2010/main" val="2167038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133428-8EAB-49A3-AA3D-E4A4453F07C8}"/>
              </a:ext>
            </a:extLst>
          </p:cNvPr>
          <p:cNvSpPr>
            <a:spLocks noGrp="1"/>
          </p:cNvSpPr>
          <p:nvPr>
            <p:ph type="title"/>
          </p:nvPr>
        </p:nvSpPr>
        <p:spPr/>
        <p:txBody>
          <a:bodyPr/>
          <a:lstStyle/>
          <a:p>
            <a:endParaRPr lang="es-CO"/>
          </a:p>
        </p:txBody>
      </p:sp>
      <p:sp>
        <p:nvSpPr>
          <p:cNvPr id="3" name="Marcador de contenido 2">
            <a:extLst>
              <a:ext uri="{FF2B5EF4-FFF2-40B4-BE49-F238E27FC236}">
                <a16:creationId xmlns:a16="http://schemas.microsoft.com/office/drawing/2014/main" id="{3EC7BDFF-DBF4-45DF-A651-0108029C10CA}"/>
              </a:ext>
            </a:extLst>
          </p:cNvPr>
          <p:cNvSpPr>
            <a:spLocks noGrp="1"/>
          </p:cNvSpPr>
          <p:nvPr>
            <p:ph idx="1"/>
          </p:nvPr>
        </p:nvSpPr>
        <p:spPr/>
        <p:txBody>
          <a:bodyPr>
            <a:normAutofit fontScale="92500" lnSpcReduction="10000"/>
          </a:bodyPr>
          <a:lstStyle/>
          <a:p>
            <a:r>
              <a:rPr lang="es-ES" b="1" dirty="0"/>
              <a:t>Investigación correlacional</a:t>
            </a:r>
          </a:p>
          <a:p>
            <a:r>
              <a:rPr lang="es-ES" dirty="0"/>
              <a:t>Pregunta</a:t>
            </a:r>
          </a:p>
          <a:p>
            <a:pPr marL="0" indent="0">
              <a:buNone/>
            </a:pPr>
            <a:endParaRPr lang="es-ES" dirty="0"/>
          </a:p>
          <a:p>
            <a:pPr marL="0" indent="0">
              <a:buNone/>
            </a:pPr>
            <a:r>
              <a:rPr lang="es-ES" dirty="0"/>
              <a:t>¿Existe relación entre dos </a:t>
            </a:r>
            <a:r>
              <a:rPr lang="es-ES"/>
              <a:t>variables?</a:t>
            </a:r>
          </a:p>
          <a:p>
            <a:pPr marL="0" indent="0">
              <a:buNone/>
            </a:pPr>
            <a:endParaRPr lang="es-ES" dirty="0"/>
          </a:p>
          <a:p>
            <a:r>
              <a:rPr lang="es-ES" dirty="0"/>
              <a:t>Ejemplo</a:t>
            </a:r>
          </a:p>
          <a:p>
            <a:pPr marL="0" indent="0">
              <a:buNone/>
            </a:pPr>
            <a:r>
              <a:rPr lang="es-ES" dirty="0"/>
              <a:t>Uso del celular ------------Rendimiento académico</a:t>
            </a:r>
          </a:p>
          <a:p>
            <a:pPr marL="0" indent="0">
              <a:buNone/>
            </a:pPr>
            <a:endParaRPr lang="es-CO" dirty="0"/>
          </a:p>
        </p:txBody>
      </p:sp>
    </p:spTree>
    <p:extLst>
      <p:ext uri="{BB962C8B-B14F-4D97-AF65-F5344CB8AC3E}">
        <p14:creationId xmlns:p14="http://schemas.microsoft.com/office/powerpoint/2010/main" val="31060475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3CBFDF-FDF2-4C3E-B33A-8741C457D614}"/>
              </a:ext>
            </a:extLst>
          </p:cNvPr>
          <p:cNvSpPr>
            <a:spLocks noGrp="1"/>
          </p:cNvSpPr>
          <p:nvPr>
            <p:ph type="title"/>
          </p:nvPr>
        </p:nvSpPr>
        <p:spPr/>
        <p:txBody>
          <a:bodyPr/>
          <a:lstStyle/>
          <a:p>
            <a:endParaRPr lang="es-CO"/>
          </a:p>
        </p:txBody>
      </p:sp>
      <p:sp>
        <p:nvSpPr>
          <p:cNvPr id="3" name="Marcador de contenido 2">
            <a:extLst>
              <a:ext uri="{FF2B5EF4-FFF2-40B4-BE49-F238E27FC236}">
                <a16:creationId xmlns:a16="http://schemas.microsoft.com/office/drawing/2014/main" id="{E623CE1C-DEAF-4168-BCD1-0F97F5236E32}"/>
              </a:ext>
            </a:extLst>
          </p:cNvPr>
          <p:cNvSpPr>
            <a:spLocks noGrp="1"/>
          </p:cNvSpPr>
          <p:nvPr>
            <p:ph idx="1"/>
          </p:nvPr>
        </p:nvSpPr>
        <p:spPr/>
        <p:txBody>
          <a:bodyPr/>
          <a:lstStyle/>
          <a:p>
            <a:r>
              <a:rPr lang="es-ES" b="1" dirty="0"/>
              <a:t>Investigación explicativa</a:t>
            </a:r>
          </a:p>
          <a:p>
            <a:pPr marL="0" indent="0">
              <a:buNone/>
            </a:pPr>
            <a:r>
              <a:rPr lang="es-ES" dirty="0"/>
              <a:t>Busca causas.</a:t>
            </a:r>
          </a:p>
          <a:p>
            <a:pPr marL="0" indent="0">
              <a:buNone/>
            </a:pPr>
            <a:endParaRPr lang="es-ES" dirty="0"/>
          </a:p>
          <a:p>
            <a:r>
              <a:rPr lang="es-ES" dirty="0"/>
              <a:t>¿Por qué ocurre un fenómeno?</a:t>
            </a:r>
          </a:p>
          <a:p>
            <a:pPr marL="0" indent="0">
              <a:buNone/>
            </a:pPr>
            <a:endParaRPr lang="es-CO" dirty="0"/>
          </a:p>
        </p:txBody>
      </p:sp>
    </p:spTree>
    <p:extLst>
      <p:ext uri="{BB962C8B-B14F-4D97-AF65-F5344CB8AC3E}">
        <p14:creationId xmlns:p14="http://schemas.microsoft.com/office/powerpoint/2010/main" val="10197582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41D6483-6CB8-4238-9085-BD908C56D083}"/>
              </a:ext>
            </a:extLst>
          </p:cNvPr>
          <p:cNvSpPr>
            <a:spLocks noGrp="1"/>
          </p:cNvSpPr>
          <p:nvPr>
            <p:ph type="title"/>
          </p:nvPr>
        </p:nvSpPr>
        <p:spPr/>
        <p:txBody>
          <a:bodyPr/>
          <a:lstStyle/>
          <a:p>
            <a:endParaRPr lang="es-CO"/>
          </a:p>
        </p:txBody>
      </p:sp>
      <p:sp>
        <p:nvSpPr>
          <p:cNvPr id="3" name="Marcador de contenido 2">
            <a:extLst>
              <a:ext uri="{FF2B5EF4-FFF2-40B4-BE49-F238E27FC236}">
                <a16:creationId xmlns:a16="http://schemas.microsoft.com/office/drawing/2014/main" id="{2900580D-4527-4513-B359-EE2560AD00E6}"/>
              </a:ext>
            </a:extLst>
          </p:cNvPr>
          <p:cNvSpPr>
            <a:spLocks noGrp="1"/>
          </p:cNvSpPr>
          <p:nvPr>
            <p:ph idx="1"/>
          </p:nvPr>
        </p:nvSpPr>
        <p:spPr/>
        <p:txBody>
          <a:bodyPr/>
          <a:lstStyle/>
          <a:p>
            <a:r>
              <a:rPr lang="es-ES" b="1" dirty="0"/>
              <a:t>Estudio de caso</a:t>
            </a:r>
          </a:p>
          <a:p>
            <a:r>
              <a:rPr lang="es-ES" dirty="0"/>
              <a:t>Analiza profundamente un caso.</a:t>
            </a:r>
          </a:p>
          <a:p>
            <a:r>
              <a:rPr lang="es-ES" dirty="0"/>
              <a:t>Ejemplo</a:t>
            </a:r>
          </a:p>
          <a:p>
            <a:r>
              <a:rPr lang="es-ES" dirty="0"/>
              <a:t>Un solo curso.</a:t>
            </a:r>
          </a:p>
          <a:p>
            <a:r>
              <a:rPr lang="es-ES" dirty="0"/>
              <a:t>Una empresa.</a:t>
            </a:r>
          </a:p>
          <a:p>
            <a:r>
              <a:rPr lang="es-ES" dirty="0"/>
              <a:t>Una familia.</a:t>
            </a:r>
          </a:p>
          <a:p>
            <a:pPr marL="0" indent="0">
              <a:buNone/>
            </a:pPr>
            <a:endParaRPr lang="es-CO" dirty="0"/>
          </a:p>
        </p:txBody>
      </p:sp>
    </p:spTree>
    <p:extLst>
      <p:ext uri="{BB962C8B-B14F-4D97-AF65-F5344CB8AC3E}">
        <p14:creationId xmlns:p14="http://schemas.microsoft.com/office/powerpoint/2010/main" val="31826755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FCDD30F-3996-4806-ABBC-D4752589CA6F}"/>
              </a:ext>
            </a:extLst>
          </p:cNvPr>
          <p:cNvSpPr>
            <a:spLocks noGrp="1"/>
          </p:cNvSpPr>
          <p:nvPr>
            <p:ph type="title"/>
          </p:nvPr>
        </p:nvSpPr>
        <p:spPr/>
        <p:txBody>
          <a:bodyPr/>
          <a:lstStyle/>
          <a:p>
            <a:endParaRPr lang="es-CO"/>
          </a:p>
        </p:txBody>
      </p:sp>
      <p:sp>
        <p:nvSpPr>
          <p:cNvPr id="3" name="Marcador de contenido 2">
            <a:extLst>
              <a:ext uri="{FF2B5EF4-FFF2-40B4-BE49-F238E27FC236}">
                <a16:creationId xmlns:a16="http://schemas.microsoft.com/office/drawing/2014/main" id="{74E38959-8E8B-452E-AF4B-EC2B4C664A22}"/>
              </a:ext>
            </a:extLst>
          </p:cNvPr>
          <p:cNvSpPr>
            <a:spLocks noGrp="1"/>
          </p:cNvSpPr>
          <p:nvPr>
            <p:ph idx="1"/>
          </p:nvPr>
        </p:nvSpPr>
        <p:spPr/>
        <p:txBody>
          <a:bodyPr/>
          <a:lstStyle/>
          <a:p>
            <a:r>
              <a:rPr lang="es-ES" b="1" dirty="0"/>
              <a:t>Investigación documental</a:t>
            </a:r>
          </a:p>
          <a:p>
            <a:r>
              <a:rPr lang="es-ES" dirty="0"/>
              <a:t>Analiza libros.</a:t>
            </a:r>
          </a:p>
          <a:p>
            <a:r>
              <a:rPr lang="es-ES" dirty="0"/>
              <a:t>Artículos.</a:t>
            </a:r>
          </a:p>
          <a:p>
            <a:r>
              <a:rPr lang="es-ES" dirty="0"/>
              <a:t>Leyes.</a:t>
            </a:r>
          </a:p>
          <a:p>
            <a:r>
              <a:rPr lang="es-ES" dirty="0"/>
              <a:t>Documentos.</a:t>
            </a:r>
          </a:p>
          <a:p>
            <a:r>
              <a:rPr lang="es-ES" dirty="0"/>
              <a:t>No trabaja directamente con personas.</a:t>
            </a:r>
          </a:p>
          <a:p>
            <a:pPr marL="0" indent="0">
              <a:buNone/>
            </a:pPr>
            <a:endParaRPr lang="es-CO" dirty="0"/>
          </a:p>
          <a:p>
            <a:pPr marL="0" indent="0">
              <a:buNone/>
            </a:pPr>
            <a:endParaRPr lang="es-CO" dirty="0"/>
          </a:p>
        </p:txBody>
      </p:sp>
    </p:spTree>
    <p:extLst>
      <p:ext uri="{BB962C8B-B14F-4D97-AF65-F5344CB8AC3E}">
        <p14:creationId xmlns:p14="http://schemas.microsoft.com/office/powerpoint/2010/main" val="11706373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9F373C-407D-464F-BAEF-597BB3EF62A7}"/>
              </a:ext>
            </a:extLst>
          </p:cNvPr>
          <p:cNvSpPr>
            <a:spLocks noGrp="1"/>
          </p:cNvSpPr>
          <p:nvPr>
            <p:ph type="title"/>
          </p:nvPr>
        </p:nvSpPr>
        <p:spPr/>
        <p:txBody>
          <a:bodyPr/>
          <a:lstStyle/>
          <a:p>
            <a:endParaRPr lang="es-CO"/>
          </a:p>
        </p:txBody>
      </p:sp>
      <p:sp>
        <p:nvSpPr>
          <p:cNvPr id="3" name="Marcador de contenido 2">
            <a:extLst>
              <a:ext uri="{FF2B5EF4-FFF2-40B4-BE49-F238E27FC236}">
                <a16:creationId xmlns:a16="http://schemas.microsoft.com/office/drawing/2014/main" id="{08CDF643-1ACB-4800-9E32-4110F66B2A9D}"/>
              </a:ext>
            </a:extLst>
          </p:cNvPr>
          <p:cNvSpPr>
            <a:spLocks noGrp="1"/>
          </p:cNvSpPr>
          <p:nvPr>
            <p:ph idx="1"/>
          </p:nvPr>
        </p:nvSpPr>
        <p:spPr/>
        <p:txBody>
          <a:bodyPr/>
          <a:lstStyle/>
          <a:p>
            <a:r>
              <a:rPr lang="es-ES" b="1" dirty="0"/>
              <a:t>Investigación etnográfica</a:t>
            </a:r>
          </a:p>
          <a:p>
            <a:r>
              <a:rPr lang="es-ES" dirty="0"/>
              <a:t>Analiza una cultura.</a:t>
            </a:r>
          </a:p>
          <a:p>
            <a:r>
              <a:rPr lang="es-ES" dirty="0"/>
              <a:t>Costumbres.</a:t>
            </a:r>
          </a:p>
          <a:p>
            <a:r>
              <a:rPr lang="es-ES" dirty="0"/>
              <a:t>Relaciones.</a:t>
            </a:r>
          </a:p>
          <a:p>
            <a:r>
              <a:rPr lang="es-ES" dirty="0"/>
              <a:t>Comportamientos.</a:t>
            </a:r>
          </a:p>
          <a:p>
            <a:pPr marL="0" indent="0">
              <a:buNone/>
            </a:pPr>
            <a:endParaRPr lang="es-CO" dirty="0"/>
          </a:p>
        </p:txBody>
      </p:sp>
    </p:spTree>
    <p:extLst>
      <p:ext uri="{BB962C8B-B14F-4D97-AF65-F5344CB8AC3E}">
        <p14:creationId xmlns:p14="http://schemas.microsoft.com/office/powerpoint/2010/main" val="594079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BB0C53-55BC-4431-9821-611CAB4CED72}"/>
              </a:ext>
            </a:extLst>
          </p:cNvPr>
          <p:cNvSpPr>
            <a:spLocks noGrp="1"/>
          </p:cNvSpPr>
          <p:nvPr>
            <p:ph type="title"/>
          </p:nvPr>
        </p:nvSpPr>
        <p:spPr>
          <a:xfrm>
            <a:off x="1295402" y="1391478"/>
            <a:ext cx="9601196" cy="894521"/>
          </a:xfrm>
        </p:spPr>
        <p:txBody>
          <a:bodyPr>
            <a:normAutofit fontScale="90000"/>
          </a:bodyPr>
          <a:lstStyle/>
          <a:p>
            <a:r>
              <a:rPr lang="es-ES" b="1" dirty="0"/>
              <a:t>Instrumentos de recolección de datos: </a:t>
            </a:r>
            <a:br>
              <a:rPr lang="es-ES" b="1" dirty="0"/>
            </a:br>
            <a:endParaRPr lang="es-CO" b="1" dirty="0"/>
          </a:p>
        </p:txBody>
      </p:sp>
      <p:sp>
        <p:nvSpPr>
          <p:cNvPr id="3" name="Marcador de contenido 2">
            <a:extLst>
              <a:ext uri="{FF2B5EF4-FFF2-40B4-BE49-F238E27FC236}">
                <a16:creationId xmlns:a16="http://schemas.microsoft.com/office/drawing/2014/main" id="{F413DC77-607D-46B5-9FA7-766C84B4331E}"/>
              </a:ext>
            </a:extLst>
          </p:cNvPr>
          <p:cNvSpPr>
            <a:spLocks noGrp="1"/>
          </p:cNvSpPr>
          <p:nvPr>
            <p:ph idx="1"/>
          </p:nvPr>
        </p:nvSpPr>
        <p:spPr/>
        <p:txBody>
          <a:bodyPr>
            <a:normAutofit fontScale="92500" lnSpcReduction="20000"/>
          </a:bodyPr>
          <a:lstStyle/>
          <a:p>
            <a:r>
              <a:rPr lang="es-ES" dirty="0"/>
              <a:t>Encuesta: Sirve para muchas personas. Produce estadísticas.</a:t>
            </a:r>
          </a:p>
          <a:p>
            <a:r>
              <a:rPr lang="es-ES" dirty="0"/>
              <a:t>Entrevista: Profundiza. Permite conocer opiniones.</a:t>
            </a:r>
          </a:p>
          <a:p>
            <a:r>
              <a:rPr lang="es-ES" dirty="0"/>
              <a:t>Observación: Registra comportamientos.</a:t>
            </a:r>
          </a:p>
          <a:p>
            <a:r>
              <a:rPr lang="es-ES" dirty="0"/>
              <a:t>Diario de campo: Describe situaciones. Reflexiona: </a:t>
            </a:r>
          </a:p>
          <a:p>
            <a:r>
              <a:rPr lang="es-ES" dirty="0"/>
              <a:t>Grupo focal Discusión entre varias personas.</a:t>
            </a:r>
          </a:p>
          <a:p>
            <a:r>
              <a:rPr lang="es-ES" dirty="0"/>
              <a:t>Revisión documental: Analiza </a:t>
            </a:r>
            <a:r>
              <a:rPr lang="es-ES" dirty="0" err="1"/>
              <a:t>artículos.Leyes.Libros.Normas</a:t>
            </a:r>
            <a:r>
              <a:rPr lang="es-ES" dirty="0"/>
              <a:t>.</a:t>
            </a:r>
          </a:p>
          <a:p>
            <a:r>
              <a:rPr lang="es-ES" dirty="0"/>
              <a:t>Escalas tipo Likert: Miden percepciones. Ejemplo. Estoy de acuerdo Neutral En desacuerdo</a:t>
            </a:r>
            <a:endParaRPr lang="es-CO" dirty="0"/>
          </a:p>
        </p:txBody>
      </p:sp>
    </p:spTree>
    <p:extLst>
      <p:ext uri="{BB962C8B-B14F-4D97-AF65-F5344CB8AC3E}">
        <p14:creationId xmlns:p14="http://schemas.microsoft.com/office/powerpoint/2010/main" val="10125352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3AED0A-8348-4DB1-94A9-46F9C344F8B3}"/>
              </a:ext>
            </a:extLst>
          </p:cNvPr>
          <p:cNvSpPr>
            <a:spLocks noGrp="1"/>
          </p:cNvSpPr>
          <p:nvPr>
            <p:ph type="title"/>
          </p:nvPr>
        </p:nvSpPr>
        <p:spPr/>
        <p:txBody>
          <a:bodyPr/>
          <a:lstStyle/>
          <a:p>
            <a:r>
              <a:rPr lang="es-CO" b="1" dirty="0"/>
              <a:t>Diseños Cuantitativos</a:t>
            </a:r>
          </a:p>
        </p:txBody>
      </p:sp>
      <p:sp>
        <p:nvSpPr>
          <p:cNvPr id="3" name="Marcador de contenido 2">
            <a:extLst>
              <a:ext uri="{FF2B5EF4-FFF2-40B4-BE49-F238E27FC236}">
                <a16:creationId xmlns:a16="http://schemas.microsoft.com/office/drawing/2014/main" id="{9D2076F9-0EFC-4CF7-AF05-0316AFD51B1D}"/>
              </a:ext>
            </a:extLst>
          </p:cNvPr>
          <p:cNvSpPr>
            <a:spLocks noGrp="1"/>
          </p:cNvSpPr>
          <p:nvPr>
            <p:ph idx="1"/>
          </p:nvPr>
        </p:nvSpPr>
        <p:spPr/>
        <p:txBody>
          <a:bodyPr>
            <a:normAutofit fontScale="92500" lnSpcReduction="20000"/>
          </a:bodyPr>
          <a:lstStyle/>
          <a:p>
            <a:r>
              <a:rPr lang="es-ES" b="1" dirty="0"/>
              <a:t>Experimental</a:t>
            </a:r>
            <a:r>
              <a:rPr lang="es-ES" dirty="0"/>
              <a:t>: El investigador manipula intencionalmente una o más variables independientes (causas) para analizar sus efectos sobre una variable dependiente (consecuencia) en una situación de control estricto, asignando a los participantes al azar.</a:t>
            </a:r>
          </a:p>
          <a:p>
            <a:r>
              <a:rPr lang="es-ES" b="1" dirty="0"/>
              <a:t>Cuasi experimental</a:t>
            </a:r>
            <a:r>
              <a:rPr lang="es-ES" dirty="0"/>
              <a:t>: Es similar al experimental porque se manipula una variable para ver su efecto, pero no hay asignación al azar de los participantes. Se trabaja con grupos ya formados (por ejemplo, un aula de clases existente).</a:t>
            </a:r>
          </a:p>
          <a:p>
            <a:r>
              <a:rPr lang="es-ES" b="1" dirty="0"/>
              <a:t>No experimental: </a:t>
            </a:r>
            <a:r>
              <a:rPr lang="es-ES" dirty="0"/>
              <a:t>Estudios donde no se manipulan deliberadamente las variables. El investigador solo observa los fenómenos tal y como ocurren de forma natural en su contexto para después analizarlos (ej. encuestas o estudios transversales).</a:t>
            </a:r>
            <a:endParaRPr lang="es-CO" dirty="0"/>
          </a:p>
        </p:txBody>
      </p:sp>
    </p:spTree>
    <p:extLst>
      <p:ext uri="{BB962C8B-B14F-4D97-AF65-F5344CB8AC3E}">
        <p14:creationId xmlns:p14="http://schemas.microsoft.com/office/powerpoint/2010/main" val="8983218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29D117-8089-46C7-91E8-E31650335222}"/>
              </a:ext>
            </a:extLst>
          </p:cNvPr>
          <p:cNvSpPr>
            <a:spLocks noGrp="1"/>
          </p:cNvSpPr>
          <p:nvPr>
            <p:ph type="title"/>
          </p:nvPr>
        </p:nvSpPr>
        <p:spPr/>
        <p:txBody>
          <a:bodyPr/>
          <a:lstStyle/>
          <a:p>
            <a:endParaRPr lang="es-CO"/>
          </a:p>
        </p:txBody>
      </p:sp>
      <p:pic>
        <p:nvPicPr>
          <p:cNvPr id="4" name="Marcador de contenido 3">
            <a:extLst>
              <a:ext uri="{FF2B5EF4-FFF2-40B4-BE49-F238E27FC236}">
                <a16:creationId xmlns:a16="http://schemas.microsoft.com/office/drawing/2014/main" id="{759350DE-D1A7-485C-B6F7-63EF3607C27E}"/>
              </a:ext>
            </a:extLst>
          </p:cNvPr>
          <p:cNvPicPr>
            <a:picLocks noGrp="1" noChangeAspect="1"/>
          </p:cNvPicPr>
          <p:nvPr>
            <p:ph idx="1"/>
          </p:nvPr>
        </p:nvPicPr>
        <p:blipFill>
          <a:blip r:embed="rId2"/>
          <a:stretch>
            <a:fillRect/>
          </a:stretch>
        </p:blipFill>
        <p:spPr>
          <a:xfrm>
            <a:off x="498613" y="533400"/>
            <a:ext cx="5732525" cy="2342322"/>
          </a:xfrm>
          <a:prstGeom prst="rect">
            <a:avLst/>
          </a:prstGeom>
        </p:spPr>
      </p:pic>
      <p:pic>
        <p:nvPicPr>
          <p:cNvPr id="5" name="Imagen 4">
            <a:extLst>
              <a:ext uri="{FF2B5EF4-FFF2-40B4-BE49-F238E27FC236}">
                <a16:creationId xmlns:a16="http://schemas.microsoft.com/office/drawing/2014/main" id="{83016878-6AC7-46C5-A16F-DEB5B44FAC73}"/>
              </a:ext>
            </a:extLst>
          </p:cNvPr>
          <p:cNvPicPr>
            <a:picLocks noChangeAspect="1"/>
          </p:cNvPicPr>
          <p:nvPr/>
        </p:nvPicPr>
        <p:blipFill>
          <a:blip r:embed="rId3"/>
          <a:stretch>
            <a:fillRect/>
          </a:stretch>
        </p:blipFill>
        <p:spPr>
          <a:xfrm>
            <a:off x="498613" y="2875722"/>
            <a:ext cx="5781675" cy="2769704"/>
          </a:xfrm>
          <a:prstGeom prst="rect">
            <a:avLst/>
          </a:prstGeom>
        </p:spPr>
      </p:pic>
      <p:pic>
        <p:nvPicPr>
          <p:cNvPr id="6" name="Imagen 5">
            <a:extLst>
              <a:ext uri="{FF2B5EF4-FFF2-40B4-BE49-F238E27FC236}">
                <a16:creationId xmlns:a16="http://schemas.microsoft.com/office/drawing/2014/main" id="{1E01DC9A-F748-4441-B353-D31EC27B845F}"/>
              </a:ext>
            </a:extLst>
          </p:cNvPr>
          <p:cNvPicPr>
            <a:picLocks noChangeAspect="1"/>
          </p:cNvPicPr>
          <p:nvPr/>
        </p:nvPicPr>
        <p:blipFill>
          <a:blip r:embed="rId4"/>
          <a:stretch>
            <a:fillRect/>
          </a:stretch>
        </p:blipFill>
        <p:spPr>
          <a:xfrm>
            <a:off x="6231138" y="533400"/>
            <a:ext cx="5462249" cy="2342322"/>
          </a:xfrm>
          <a:prstGeom prst="rect">
            <a:avLst/>
          </a:prstGeom>
        </p:spPr>
      </p:pic>
      <p:pic>
        <p:nvPicPr>
          <p:cNvPr id="7" name="Imagen 6">
            <a:extLst>
              <a:ext uri="{FF2B5EF4-FFF2-40B4-BE49-F238E27FC236}">
                <a16:creationId xmlns:a16="http://schemas.microsoft.com/office/drawing/2014/main" id="{92374B9C-3DCE-4B5E-9229-3BF8275050DD}"/>
              </a:ext>
            </a:extLst>
          </p:cNvPr>
          <p:cNvPicPr>
            <a:picLocks noChangeAspect="1"/>
          </p:cNvPicPr>
          <p:nvPr/>
        </p:nvPicPr>
        <p:blipFill>
          <a:blip r:embed="rId5"/>
          <a:stretch>
            <a:fillRect/>
          </a:stretch>
        </p:blipFill>
        <p:spPr>
          <a:xfrm>
            <a:off x="6095999" y="2875722"/>
            <a:ext cx="5597387" cy="2947842"/>
          </a:xfrm>
          <a:prstGeom prst="rect">
            <a:avLst/>
          </a:prstGeom>
        </p:spPr>
      </p:pic>
    </p:spTree>
    <p:extLst>
      <p:ext uri="{BB962C8B-B14F-4D97-AF65-F5344CB8AC3E}">
        <p14:creationId xmlns:p14="http://schemas.microsoft.com/office/powerpoint/2010/main" val="1496515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4640CC-2E5E-44AC-8AB1-420F698A8EB8}"/>
              </a:ext>
            </a:extLst>
          </p:cNvPr>
          <p:cNvSpPr>
            <a:spLocks noGrp="1"/>
          </p:cNvSpPr>
          <p:nvPr>
            <p:ph type="title"/>
          </p:nvPr>
        </p:nvSpPr>
        <p:spPr/>
        <p:txBody>
          <a:bodyPr/>
          <a:lstStyle/>
          <a:p>
            <a:endParaRPr lang="es-CO" dirty="0"/>
          </a:p>
        </p:txBody>
      </p:sp>
      <p:sp>
        <p:nvSpPr>
          <p:cNvPr id="3" name="Marcador de contenido 2">
            <a:extLst>
              <a:ext uri="{FF2B5EF4-FFF2-40B4-BE49-F238E27FC236}">
                <a16:creationId xmlns:a16="http://schemas.microsoft.com/office/drawing/2014/main" id="{BF36723F-501D-4027-88F8-930E56246AEE}"/>
              </a:ext>
            </a:extLst>
          </p:cNvPr>
          <p:cNvSpPr>
            <a:spLocks noGrp="1"/>
          </p:cNvSpPr>
          <p:nvPr>
            <p:ph idx="1"/>
          </p:nvPr>
        </p:nvSpPr>
        <p:spPr/>
        <p:txBody>
          <a:bodyPr/>
          <a:lstStyle/>
          <a:p>
            <a:endParaRPr lang="es-CO" dirty="0"/>
          </a:p>
        </p:txBody>
      </p:sp>
      <p:sp>
        <p:nvSpPr>
          <p:cNvPr id="5" name="AutoShape 2" descr="Características del Método Fenomenológico | PDF">
            <a:extLst>
              <a:ext uri="{FF2B5EF4-FFF2-40B4-BE49-F238E27FC236}">
                <a16:creationId xmlns:a16="http://schemas.microsoft.com/office/drawing/2014/main" id="{C5EC3E3D-070A-410A-A5F9-2816E794297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6" name="Imagen 5">
            <a:extLst>
              <a:ext uri="{FF2B5EF4-FFF2-40B4-BE49-F238E27FC236}">
                <a16:creationId xmlns:a16="http://schemas.microsoft.com/office/drawing/2014/main" id="{97F65675-81FC-45C8-A1AF-04BBCC73CEA6}"/>
              </a:ext>
            </a:extLst>
          </p:cNvPr>
          <p:cNvPicPr>
            <a:picLocks noChangeAspect="1"/>
          </p:cNvPicPr>
          <p:nvPr/>
        </p:nvPicPr>
        <p:blipFill>
          <a:blip r:embed="rId2"/>
          <a:stretch>
            <a:fillRect/>
          </a:stretch>
        </p:blipFill>
        <p:spPr>
          <a:xfrm>
            <a:off x="530087" y="504294"/>
            <a:ext cx="11251096" cy="5817663"/>
          </a:xfrm>
          <a:prstGeom prst="rect">
            <a:avLst/>
          </a:prstGeom>
        </p:spPr>
      </p:pic>
    </p:spTree>
    <p:extLst>
      <p:ext uri="{BB962C8B-B14F-4D97-AF65-F5344CB8AC3E}">
        <p14:creationId xmlns:p14="http://schemas.microsoft.com/office/powerpoint/2010/main" val="27414844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E7870C-2C25-4395-A9CA-A238D1007F6D}"/>
              </a:ext>
            </a:extLst>
          </p:cNvPr>
          <p:cNvSpPr>
            <a:spLocks noGrp="1"/>
          </p:cNvSpPr>
          <p:nvPr>
            <p:ph type="title"/>
          </p:nvPr>
        </p:nvSpPr>
        <p:spPr/>
        <p:txBody>
          <a:bodyPr/>
          <a:lstStyle/>
          <a:p>
            <a:r>
              <a:rPr lang="es-CO" b="1" dirty="0"/>
              <a:t>Diseños Cualitativos y Mixtos</a:t>
            </a:r>
          </a:p>
        </p:txBody>
      </p:sp>
      <p:sp>
        <p:nvSpPr>
          <p:cNvPr id="3" name="Marcador de contenido 2">
            <a:extLst>
              <a:ext uri="{FF2B5EF4-FFF2-40B4-BE49-F238E27FC236}">
                <a16:creationId xmlns:a16="http://schemas.microsoft.com/office/drawing/2014/main" id="{0E4EC11C-CEE1-4DA2-9482-9C4FF0EF217C}"/>
              </a:ext>
            </a:extLst>
          </p:cNvPr>
          <p:cNvSpPr>
            <a:spLocks noGrp="1"/>
          </p:cNvSpPr>
          <p:nvPr>
            <p:ph idx="1"/>
          </p:nvPr>
        </p:nvSpPr>
        <p:spPr/>
        <p:txBody>
          <a:bodyPr>
            <a:normAutofit fontScale="92500" lnSpcReduction="10000"/>
          </a:bodyPr>
          <a:lstStyle/>
          <a:p>
            <a:r>
              <a:rPr lang="es-ES" b="1" dirty="0"/>
              <a:t>Investigación-acción: </a:t>
            </a:r>
            <a:r>
              <a:rPr lang="es-ES" dirty="0"/>
              <a:t>Su objetivo principal es resolver problemas cotidianos e inmediatos y mejorar prácticas concretas. Los participantes de la comunidad o grupo se involucran activamente en el proceso de cambio y reflexión.</a:t>
            </a:r>
          </a:p>
          <a:p>
            <a:r>
              <a:rPr lang="es-ES" b="1" dirty="0"/>
              <a:t>Estudio de caso: </a:t>
            </a:r>
            <a:r>
              <a:rPr lang="es-ES" dirty="0"/>
              <a:t>Es un análisis profundo, exhaustivo y detallado de una unidad específica (una persona, una empresa, una escuela, un evento particular) para comprender su funcionamiento único en su entorno real.</a:t>
            </a:r>
          </a:p>
          <a:p>
            <a:r>
              <a:rPr lang="es-ES" b="1" dirty="0"/>
              <a:t>Etnografía</a:t>
            </a:r>
            <a:r>
              <a:rPr lang="es-ES" dirty="0"/>
              <a:t>: Método centrado en describir, registrar y analizar las ideas, creencias, significados y prácticas de un grupo cultural o comunidad específica. Requiere que el investigador conviva e interactúe con el grupo durante mucho tiempo.</a:t>
            </a:r>
          </a:p>
        </p:txBody>
      </p:sp>
    </p:spTree>
    <p:extLst>
      <p:ext uri="{BB962C8B-B14F-4D97-AF65-F5344CB8AC3E}">
        <p14:creationId xmlns:p14="http://schemas.microsoft.com/office/powerpoint/2010/main" val="32116988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598562C-24B7-4864-9DD4-7612DE3A10B9}"/>
              </a:ext>
            </a:extLst>
          </p:cNvPr>
          <p:cNvSpPr>
            <a:spLocks noGrp="1"/>
          </p:cNvSpPr>
          <p:nvPr>
            <p:ph type="title"/>
          </p:nvPr>
        </p:nvSpPr>
        <p:spPr/>
        <p:txBody>
          <a:bodyPr/>
          <a:lstStyle/>
          <a:p>
            <a:endParaRPr lang="es-CO"/>
          </a:p>
        </p:txBody>
      </p:sp>
      <p:sp>
        <p:nvSpPr>
          <p:cNvPr id="3" name="Marcador de contenido 2">
            <a:extLst>
              <a:ext uri="{FF2B5EF4-FFF2-40B4-BE49-F238E27FC236}">
                <a16:creationId xmlns:a16="http://schemas.microsoft.com/office/drawing/2014/main" id="{9FCFBEB8-C46C-402F-85AA-DA0559FCFD51}"/>
              </a:ext>
            </a:extLst>
          </p:cNvPr>
          <p:cNvSpPr>
            <a:spLocks noGrp="1"/>
          </p:cNvSpPr>
          <p:nvPr>
            <p:ph idx="1"/>
          </p:nvPr>
        </p:nvSpPr>
        <p:spPr/>
        <p:txBody>
          <a:bodyPr/>
          <a:lstStyle/>
          <a:p>
            <a:pPr marL="0" indent="0">
              <a:buNone/>
            </a:pPr>
            <a:r>
              <a:rPr lang="es-ES" b="1" dirty="0"/>
              <a:t>Fenomenología</a:t>
            </a:r>
            <a:r>
              <a:rPr lang="es-ES" dirty="0"/>
              <a:t>: Se enfoca en explorar y entender las experiencias vividas por las personas respecto a un fenómeno común. Busca capturar la esencia de lo que experimentaron y cómo lo percibieron subjetivamente.</a:t>
            </a:r>
          </a:p>
          <a:p>
            <a:pPr marL="0" indent="0">
              <a:buNone/>
            </a:pPr>
            <a:r>
              <a:rPr lang="es-ES" b="1" dirty="0"/>
              <a:t>Teoría fundamentada: </a:t>
            </a:r>
            <a:r>
              <a:rPr lang="es-ES" dirty="0"/>
              <a:t>El propósito de este diseño es generar o desarrollar una teoría abstracta que explique un proceso, una acción o una interacción, basándose directamente en los datos recolectados en el campo.</a:t>
            </a:r>
            <a:endParaRPr lang="es-CO" dirty="0"/>
          </a:p>
        </p:txBody>
      </p:sp>
    </p:spTree>
    <p:extLst>
      <p:ext uri="{BB962C8B-B14F-4D97-AF65-F5344CB8AC3E}">
        <p14:creationId xmlns:p14="http://schemas.microsoft.com/office/powerpoint/2010/main" val="6892229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E2E7CC-68C5-40A0-BE08-2451AB147CDD}"/>
              </a:ext>
            </a:extLst>
          </p:cNvPr>
          <p:cNvSpPr>
            <a:spLocks noGrp="1"/>
          </p:cNvSpPr>
          <p:nvPr>
            <p:ph type="title"/>
          </p:nvPr>
        </p:nvSpPr>
        <p:spPr/>
        <p:txBody>
          <a:bodyPr/>
          <a:lstStyle/>
          <a:p>
            <a:r>
              <a:rPr lang="es-ES" b="1" dirty="0"/>
              <a:t>TIPO DE INVESTIGACIÓN:</a:t>
            </a:r>
            <a:endParaRPr lang="es-CO" b="1" dirty="0"/>
          </a:p>
        </p:txBody>
      </p:sp>
      <p:sp>
        <p:nvSpPr>
          <p:cNvPr id="4" name="Rectangle 1">
            <a:extLst>
              <a:ext uri="{FF2B5EF4-FFF2-40B4-BE49-F238E27FC236}">
                <a16:creationId xmlns:a16="http://schemas.microsoft.com/office/drawing/2014/main" id="{6E971861-6A34-458F-A5E2-2D43BECB3799}"/>
              </a:ext>
            </a:extLst>
          </p:cNvPr>
          <p:cNvSpPr>
            <a:spLocks noGrp="1" noChangeArrowheads="1"/>
          </p:cNvSpPr>
          <p:nvPr>
            <p:ph idx="1"/>
          </p:nvPr>
        </p:nvSpPr>
        <p:spPr bwMode="auto">
          <a:xfrm>
            <a:off x="887895" y="2345971"/>
            <a:ext cx="8047382"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1" i="0" u="none" strike="noStrike" cap="none" normalizeH="0" baseline="0" dirty="0">
                <a:ln>
                  <a:noFill/>
                </a:ln>
                <a:solidFill>
                  <a:schemeClr val="tx1"/>
                </a:solidFill>
                <a:effectLst/>
                <a:latin typeface="Google Sans"/>
              </a:rPr>
              <a:t>Exploratoria (Temas nuevos)</a:t>
            </a:r>
            <a:endParaRPr kumimoji="0" lang="es-CO" altLang="es-CO" sz="18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0" i="1" u="none" strike="noStrike" cap="none" normalizeH="0" baseline="0" dirty="0">
                <a:ln>
                  <a:noFill/>
                </a:ln>
                <a:solidFill>
                  <a:schemeClr val="tx1"/>
                </a:solidFill>
                <a:effectLst/>
                <a:latin typeface="Google Sans"/>
              </a:rPr>
              <a:t>Objetivo:</a:t>
            </a:r>
            <a:r>
              <a:rPr kumimoji="0" lang="es-CO" altLang="es-CO" sz="1800" b="0" i="0" u="none" strike="noStrike" cap="none" normalizeH="0" baseline="0" dirty="0">
                <a:ln>
                  <a:noFill/>
                </a:ln>
                <a:solidFill>
                  <a:schemeClr val="tx1"/>
                </a:solidFill>
                <a:effectLst/>
                <a:latin typeface="Google Sans"/>
              </a:rPr>
              <a:t> Examinar un tema o problema poco estudiado o totalmente novedoso.</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0" i="1" u="none" strike="noStrike" cap="none" normalizeH="0" baseline="0" dirty="0">
                <a:ln>
                  <a:noFill/>
                </a:ln>
                <a:solidFill>
                  <a:schemeClr val="tx1"/>
                </a:solidFill>
                <a:effectLst/>
                <a:latin typeface="Google Sans"/>
              </a:rPr>
              <a:t>Utilidad:</a:t>
            </a:r>
            <a:r>
              <a:rPr kumimoji="0" lang="es-CO" altLang="es-CO" sz="1800" b="0" i="0" u="none" strike="noStrike" cap="none" normalizeH="0" baseline="0" dirty="0">
                <a:ln>
                  <a:noFill/>
                </a:ln>
                <a:solidFill>
                  <a:schemeClr val="tx1"/>
                </a:solidFill>
                <a:effectLst/>
                <a:latin typeface="Google Sans"/>
              </a:rPr>
              <a:t> Sirve para familiarizarse con fenómenos desconocidos y abrir camino a futuras investigaciones.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0" i="1" u="none" strike="noStrike" cap="none" normalizeH="0" baseline="0" dirty="0">
                <a:ln>
                  <a:noFill/>
                </a:ln>
                <a:solidFill>
                  <a:schemeClr val="tx1"/>
                </a:solidFill>
                <a:effectLst/>
                <a:latin typeface="Google Sans"/>
              </a:rPr>
              <a:t>Ejemplo:</a:t>
            </a:r>
            <a:r>
              <a:rPr kumimoji="0" lang="es-CO" altLang="es-CO" sz="1800" b="0" i="0" u="none" strike="noStrike" cap="none" normalizeH="0" baseline="0" dirty="0">
                <a:ln>
                  <a:noFill/>
                </a:ln>
                <a:solidFill>
                  <a:schemeClr val="tx1"/>
                </a:solidFill>
                <a:effectLst/>
                <a:latin typeface="Google Sans"/>
              </a:rPr>
              <a:t> Investigar los efectos de una nueva enfermedad desconocida en la salud mental.</a:t>
            </a:r>
          </a:p>
          <a:p>
            <a:pPr marL="0" marR="0" lvl="0" indent="0" algn="l" defTabSz="914400" rtl="0" eaLnBrk="0" fontAlgn="base" latinLnBrk="0" hangingPunct="0">
              <a:lnSpc>
                <a:spcPct val="100000"/>
              </a:lnSpc>
              <a:spcBef>
                <a:spcPct val="0"/>
              </a:spcBef>
              <a:spcAft>
                <a:spcPct val="0"/>
              </a:spcAft>
              <a:buClrTx/>
              <a:buSzTx/>
              <a:buFontTx/>
              <a:buChar char="•"/>
              <a:tabLst/>
            </a:pPr>
            <a:endParaRPr lang="es-CO" altLang="es-CO" sz="1200" dirty="0">
              <a:solidFill>
                <a:schemeClr val="tx1"/>
              </a:solidFill>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s-CO" altLang="es-CO" sz="12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endParaRPr lang="es-CO" altLang="es-CO" sz="1200" dirty="0">
              <a:solidFill>
                <a:schemeClr val="tx1"/>
              </a:solidFill>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s-CO" altLang="es-CO" sz="12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altLang="es-CO" sz="1800" b="0" i="0" u="none" strike="noStrike" cap="none" normalizeH="0" baseline="0" dirty="0">
              <a:ln>
                <a:noFill/>
              </a:ln>
              <a:solidFill>
                <a:schemeClr val="tx1"/>
              </a:solidFill>
              <a:effectLst/>
              <a:latin typeface="Arial" panose="020B0604020202020204" pitchFamily="34" charset="0"/>
            </a:endParaRPr>
          </a:p>
        </p:txBody>
      </p:sp>
      <p:sp>
        <p:nvSpPr>
          <p:cNvPr id="11" name="Rectangle 6">
            <a:extLst>
              <a:ext uri="{FF2B5EF4-FFF2-40B4-BE49-F238E27FC236}">
                <a16:creationId xmlns:a16="http://schemas.microsoft.com/office/drawing/2014/main" id="{FEB34FB0-9B6D-4C9E-9D17-EB2944D36072}"/>
              </a:ext>
            </a:extLst>
          </p:cNvPr>
          <p:cNvSpPr>
            <a:spLocks noChangeArrowheads="1"/>
          </p:cNvSpPr>
          <p:nvPr/>
        </p:nvSpPr>
        <p:spPr bwMode="auto">
          <a:xfrm>
            <a:off x="659297" y="3684799"/>
            <a:ext cx="10644808" cy="2515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85660" rIns="0" bIns="28566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s-CO" altLang="es-CO"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b="1" i="0" u="none" strike="noStrike" cap="none" normalizeH="0" baseline="0" dirty="0">
                <a:ln>
                  <a:noFill/>
                </a:ln>
                <a:solidFill>
                  <a:schemeClr val="tx1"/>
                </a:solidFill>
                <a:effectLst/>
                <a:latin typeface="Google Sans"/>
              </a:rPr>
              <a:t>Explicativa (¿Por qué ocurre?)</a:t>
            </a:r>
            <a:endParaRPr kumimoji="0" lang="es-CO" altLang="es-CO" b="0" i="0" u="none" strike="noStrike" cap="none" normalizeH="0" baseline="0" dirty="0">
              <a:ln>
                <a:noFill/>
              </a:ln>
              <a:solidFill>
                <a:schemeClr val="tx1"/>
              </a:solidFill>
              <a:effectLst/>
              <a:latin typeface="Google Sans"/>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s-CO" altLang="es-CO" b="0" i="1" u="none" strike="noStrike" cap="none" normalizeH="0" baseline="0" dirty="0">
                <a:ln>
                  <a:noFill/>
                </a:ln>
                <a:solidFill>
                  <a:schemeClr val="tx1"/>
                </a:solidFill>
                <a:effectLst/>
                <a:latin typeface="Google Sans"/>
              </a:rPr>
              <a:t>Objetivo:</a:t>
            </a:r>
            <a:r>
              <a:rPr kumimoji="0" lang="es-CO" altLang="es-CO" b="0" i="0" u="none" strike="noStrike" cap="none" normalizeH="0" baseline="0" dirty="0">
                <a:ln>
                  <a:noFill/>
                </a:ln>
                <a:solidFill>
                  <a:schemeClr val="tx1"/>
                </a:solidFill>
                <a:effectLst/>
                <a:latin typeface="Google Sans"/>
              </a:rPr>
              <a:t> Encontrar las causas de los eventos, sucesos o fenómenos físicos y sociales.</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s-CO" altLang="es-CO" b="0" i="1" u="none" strike="noStrike" cap="none" normalizeH="0" baseline="0" dirty="0">
                <a:ln>
                  <a:noFill/>
                </a:ln>
                <a:solidFill>
                  <a:schemeClr val="tx1"/>
                </a:solidFill>
                <a:effectLst/>
                <a:latin typeface="Google Sans"/>
              </a:rPr>
              <a:t>Utilidad:</a:t>
            </a:r>
            <a:r>
              <a:rPr kumimoji="0" lang="es-CO" altLang="es-CO" b="0" i="0" u="none" strike="noStrike" cap="none" normalizeH="0" baseline="0" dirty="0">
                <a:ln>
                  <a:noFill/>
                </a:ln>
                <a:solidFill>
                  <a:schemeClr val="tx1"/>
                </a:solidFill>
                <a:effectLst/>
                <a:latin typeface="Google Sans"/>
              </a:rPr>
              <a:t> Va más allá de describir o correlacionar; explica por qué ocurre un fenómeno y en qué condiciones se da.</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s-CO" altLang="es-CO" b="0" i="1" u="none" strike="noStrike" cap="none" normalizeH="0" baseline="0" dirty="0">
                <a:ln>
                  <a:noFill/>
                </a:ln>
                <a:solidFill>
                  <a:schemeClr val="tx1"/>
                </a:solidFill>
                <a:effectLst/>
                <a:latin typeface="Google Sans"/>
              </a:rPr>
              <a:t>Ejemplo:</a:t>
            </a:r>
            <a:r>
              <a:rPr kumimoji="0" lang="es-CO" altLang="es-CO" b="0" i="0" u="none" strike="noStrike" cap="none" normalizeH="0" baseline="0" dirty="0">
                <a:ln>
                  <a:noFill/>
                </a:ln>
                <a:solidFill>
                  <a:schemeClr val="tx1"/>
                </a:solidFill>
                <a:effectLst/>
                <a:latin typeface="Google Sans"/>
              </a:rPr>
              <a:t> Explicar cuáles son las causas biológicas y sociales que provocan la deserción escolar.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altLang="es-CO" sz="1800" b="0" i="0" u="none" strike="noStrike" cap="none" normalizeH="0" baseline="0" dirty="0">
              <a:ln>
                <a:noFill/>
              </a:ln>
              <a:solidFill>
                <a:schemeClr val="tx1"/>
              </a:solidFill>
              <a:effectLst/>
              <a:latin typeface="Arial" panose="020B0604020202020204" pitchFamily="34" charset="0"/>
            </a:endParaRPr>
          </a:p>
        </p:txBody>
      </p:sp>
      <p:sp>
        <p:nvSpPr>
          <p:cNvPr id="12" name="Rectangle 7">
            <a:extLst>
              <a:ext uri="{FF2B5EF4-FFF2-40B4-BE49-F238E27FC236}">
                <a16:creationId xmlns:a16="http://schemas.microsoft.com/office/drawing/2014/main" id="{DA6C2CD0-545C-42F7-954A-49F482AECE38}"/>
              </a:ext>
            </a:extLst>
          </p:cNvPr>
          <p:cNvSpPr>
            <a:spLocks noChangeArrowheads="1"/>
          </p:cNvSpPr>
          <p:nvPr/>
        </p:nvSpPr>
        <p:spPr bwMode="auto">
          <a:xfrm>
            <a:off x="0" y="0"/>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CO"/>
          </a:p>
        </p:txBody>
      </p:sp>
    </p:spTree>
    <p:extLst>
      <p:ext uri="{BB962C8B-B14F-4D97-AF65-F5344CB8AC3E}">
        <p14:creationId xmlns:p14="http://schemas.microsoft.com/office/powerpoint/2010/main" val="6643464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0B26CC-2B6C-4717-81C1-D1B52CBAE20B}"/>
              </a:ext>
            </a:extLst>
          </p:cNvPr>
          <p:cNvSpPr>
            <a:spLocks noGrp="1"/>
          </p:cNvSpPr>
          <p:nvPr>
            <p:ph type="title"/>
          </p:nvPr>
        </p:nvSpPr>
        <p:spPr/>
        <p:txBody>
          <a:bodyPr/>
          <a:lstStyle/>
          <a:p>
            <a:endParaRPr lang="es-CO"/>
          </a:p>
        </p:txBody>
      </p:sp>
      <p:sp>
        <p:nvSpPr>
          <p:cNvPr id="4" name="Rectangle 1">
            <a:extLst>
              <a:ext uri="{FF2B5EF4-FFF2-40B4-BE49-F238E27FC236}">
                <a16:creationId xmlns:a16="http://schemas.microsoft.com/office/drawing/2014/main" id="{2094BA78-0E70-4502-B301-83A90F38438D}"/>
              </a:ext>
            </a:extLst>
          </p:cNvPr>
          <p:cNvSpPr>
            <a:spLocks noGrp="1" noChangeArrowheads="1"/>
          </p:cNvSpPr>
          <p:nvPr>
            <p:ph idx="1"/>
          </p:nvPr>
        </p:nvSpPr>
        <p:spPr bwMode="auto">
          <a:xfrm>
            <a:off x="1152939" y="2508241"/>
            <a:ext cx="10288522" cy="2215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1" i="0" u="none" strike="noStrike" cap="none" normalizeH="0" baseline="0" dirty="0">
                <a:ln>
                  <a:noFill/>
                </a:ln>
                <a:solidFill>
                  <a:schemeClr val="tx1"/>
                </a:solidFill>
                <a:effectLst/>
                <a:latin typeface="Google Sans"/>
              </a:rPr>
              <a:t>Descriptiva (¿Cómo es?)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s-CO" altLang="es-CO" sz="18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0" i="1" u="none" strike="noStrike" cap="none" normalizeH="0" baseline="0" dirty="0">
                <a:ln>
                  <a:noFill/>
                </a:ln>
                <a:solidFill>
                  <a:schemeClr val="tx1"/>
                </a:solidFill>
                <a:effectLst/>
                <a:latin typeface="Google Sans"/>
              </a:rPr>
              <a:t>Objetivo:</a:t>
            </a:r>
            <a:r>
              <a:rPr kumimoji="0" lang="es-CO" altLang="es-CO" sz="1800" b="0" i="0" u="none" strike="noStrike" cap="none" normalizeH="0" baseline="0" dirty="0">
                <a:ln>
                  <a:noFill/>
                </a:ln>
                <a:solidFill>
                  <a:schemeClr val="tx1"/>
                </a:solidFill>
                <a:effectLst/>
                <a:latin typeface="Google Sans"/>
              </a:rPr>
              <a:t> Especificar las propiedades, características y perfiles de personas, grupos o fenómenos.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0" i="1" u="none" strike="noStrike" cap="none" normalizeH="0" baseline="0" dirty="0">
                <a:ln>
                  <a:noFill/>
                </a:ln>
                <a:solidFill>
                  <a:schemeClr val="tx1"/>
                </a:solidFill>
                <a:effectLst/>
                <a:latin typeface="Google Sans"/>
              </a:rPr>
              <a:t>Utilidad:</a:t>
            </a:r>
            <a:r>
              <a:rPr kumimoji="0" lang="es-CO" altLang="es-CO" sz="1800" b="0" i="0" u="none" strike="noStrike" cap="none" normalizeH="0" baseline="0" dirty="0">
                <a:ln>
                  <a:noFill/>
                </a:ln>
                <a:solidFill>
                  <a:schemeClr val="tx1"/>
                </a:solidFill>
                <a:effectLst/>
                <a:latin typeface="Google Sans"/>
              </a:rPr>
              <a:t> Mide, evalúa o recolecta datos sobre diversos aspectos de lo que se investiga, sin buscar relaciones.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0" i="1" u="none" strike="noStrike" cap="none" normalizeH="0" baseline="0" dirty="0">
                <a:ln>
                  <a:noFill/>
                </a:ln>
                <a:solidFill>
                  <a:schemeClr val="tx1"/>
                </a:solidFill>
                <a:effectLst/>
                <a:latin typeface="Google Sans"/>
              </a:rPr>
              <a:t>Ejemplo:</a:t>
            </a:r>
            <a:r>
              <a:rPr kumimoji="0" lang="es-CO" altLang="es-CO" sz="1800" b="0" i="0" u="none" strike="noStrike" cap="none" normalizeH="0" baseline="0" dirty="0">
                <a:ln>
                  <a:noFill/>
                </a:ln>
                <a:solidFill>
                  <a:schemeClr val="tx1"/>
                </a:solidFill>
                <a:effectLst/>
                <a:latin typeface="Google Sans"/>
              </a:rPr>
              <a:t> Un censo para saber cuántas personas tienen acceso a internet en una comunidad.</a:t>
            </a:r>
          </a:p>
          <a:p>
            <a:pPr marL="0" marR="0" lvl="0" indent="0" algn="l" defTabSz="914400" rtl="0" eaLnBrk="0" fontAlgn="base" latinLnBrk="0" hangingPunct="0">
              <a:lnSpc>
                <a:spcPct val="100000"/>
              </a:lnSpc>
              <a:spcBef>
                <a:spcPct val="0"/>
              </a:spcBef>
              <a:spcAft>
                <a:spcPct val="0"/>
              </a:spcAft>
              <a:buClrTx/>
              <a:buSzTx/>
              <a:buFontTx/>
              <a:buChar char="•"/>
              <a:tabLst/>
            </a:pPr>
            <a:endParaRPr lang="es-CO" altLang="es-CO" sz="1200" dirty="0">
              <a:solidFill>
                <a:schemeClr val="tx1"/>
              </a:solidFill>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s-CO" altLang="es-CO" sz="12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s-CO" altLang="es-CO" sz="12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altLang="es-CO" sz="1800" b="0" i="0" u="none" strike="noStrike" cap="none" normalizeH="0" baseline="0" dirty="0">
              <a:ln>
                <a:noFill/>
              </a:ln>
              <a:solidFill>
                <a:schemeClr val="tx1"/>
              </a:solidFill>
              <a:effectLst/>
              <a:latin typeface="Arial" panose="020B0604020202020204" pitchFamily="34" charset="0"/>
            </a:endParaRPr>
          </a:p>
        </p:txBody>
      </p:sp>
      <p:sp>
        <p:nvSpPr>
          <p:cNvPr id="5" name="Rectangle 2">
            <a:extLst>
              <a:ext uri="{FF2B5EF4-FFF2-40B4-BE49-F238E27FC236}">
                <a16:creationId xmlns:a16="http://schemas.microsoft.com/office/drawing/2014/main" id="{41FD4B0D-A008-4459-B7BC-90EFDB8D2AD2}"/>
              </a:ext>
            </a:extLst>
          </p:cNvPr>
          <p:cNvSpPr>
            <a:spLocks noChangeArrowheads="1"/>
          </p:cNvSpPr>
          <p:nvPr/>
        </p:nvSpPr>
        <p:spPr bwMode="auto">
          <a:xfrm>
            <a:off x="1046050" y="3984272"/>
            <a:ext cx="10451387" cy="16619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b="1" i="0" u="none" strike="noStrike" cap="none" normalizeH="0" baseline="0" dirty="0">
                <a:ln>
                  <a:noFill/>
                </a:ln>
                <a:solidFill>
                  <a:schemeClr val="tx1"/>
                </a:solidFill>
                <a:effectLst/>
                <a:latin typeface="Google Sans"/>
              </a:rPr>
              <a:t>Correlacional (¿Qué relación hay?)</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s-CO" altLang="es-CO"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b="0" i="1" u="none" strike="noStrike" cap="none" normalizeH="0" baseline="0" dirty="0">
                <a:ln>
                  <a:noFill/>
                </a:ln>
                <a:solidFill>
                  <a:schemeClr val="tx1"/>
                </a:solidFill>
                <a:effectLst/>
                <a:latin typeface="Google Sans"/>
              </a:rPr>
              <a:t>Objetivo:</a:t>
            </a:r>
            <a:r>
              <a:rPr kumimoji="0" lang="es-CO" altLang="es-CO" b="0" i="0" u="none" strike="noStrike" cap="none" normalizeH="0" baseline="0" dirty="0">
                <a:ln>
                  <a:noFill/>
                </a:ln>
                <a:solidFill>
                  <a:schemeClr val="tx1"/>
                </a:solidFill>
                <a:effectLst/>
                <a:latin typeface="Google Sans"/>
              </a:rPr>
              <a:t> Evaluar la relación estadística que existe entre dos o más conceptos o variables.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b="0" i="1" u="none" strike="noStrike" cap="none" normalizeH="0" baseline="0" dirty="0">
                <a:ln>
                  <a:noFill/>
                </a:ln>
                <a:solidFill>
                  <a:schemeClr val="tx1"/>
                </a:solidFill>
                <a:effectLst/>
                <a:latin typeface="Google Sans"/>
              </a:rPr>
              <a:t>Utilidad:</a:t>
            </a:r>
            <a:r>
              <a:rPr kumimoji="0" lang="es-CO" altLang="es-CO" b="0" i="0" u="none" strike="noStrike" cap="none" normalizeH="0" baseline="0" dirty="0">
                <a:ln>
                  <a:noFill/>
                </a:ln>
                <a:solidFill>
                  <a:schemeClr val="tx1"/>
                </a:solidFill>
                <a:effectLst/>
                <a:latin typeface="Google Sans"/>
              </a:rPr>
              <a:t> Intenta predecir el comportamiento de una variable sabiendo cómo se comporta la otra.</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b="0" i="1" u="none" strike="noStrike" cap="none" normalizeH="0" baseline="0" dirty="0">
                <a:ln>
                  <a:noFill/>
                </a:ln>
                <a:solidFill>
                  <a:schemeClr val="tx1"/>
                </a:solidFill>
                <a:effectLst/>
                <a:latin typeface="Google Sans"/>
              </a:rPr>
              <a:t>Ejemplo:</a:t>
            </a:r>
            <a:r>
              <a:rPr kumimoji="0" lang="es-CO" altLang="es-CO" b="0" i="0" u="none" strike="noStrike" cap="none" normalizeH="0" baseline="0" dirty="0">
                <a:ln>
                  <a:noFill/>
                </a:ln>
                <a:solidFill>
                  <a:schemeClr val="tx1"/>
                </a:solidFill>
                <a:effectLst/>
                <a:latin typeface="Google Sans"/>
              </a:rPr>
              <a:t> Analizar si a mayor tiempo de estudio (Variable 1), mejoran las calificaciones académicas (Variable 2).</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altLang="es-CO"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520587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E782C5-DBD4-4B5F-8986-7A4E78A0CE49}"/>
              </a:ext>
            </a:extLst>
          </p:cNvPr>
          <p:cNvSpPr>
            <a:spLocks noGrp="1"/>
          </p:cNvSpPr>
          <p:nvPr>
            <p:ph type="title"/>
          </p:nvPr>
        </p:nvSpPr>
        <p:spPr/>
        <p:txBody>
          <a:bodyPr>
            <a:normAutofit fontScale="90000"/>
          </a:bodyPr>
          <a:lstStyle/>
          <a:p>
            <a:r>
              <a:rPr lang="es-ES" b="1" dirty="0"/>
              <a:t>DISEÑO O METODO DE INESTIGACION</a:t>
            </a:r>
            <a:endParaRPr lang="es-CO" b="1" dirty="0"/>
          </a:p>
        </p:txBody>
      </p:sp>
      <p:sp>
        <p:nvSpPr>
          <p:cNvPr id="3" name="Marcador de contenido 2">
            <a:extLst>
              <a:ext uri="{FF2B5EF4-FFF2-40B4-BE49-F238E27FC236}">
                <a16:creationId xmlns:a16="http://schemas.microsoft.com/office/drawing/2014/main" id="{6BCBC91C-40E6-4542-97DC-4765185B8389}"/>
              </a:ext>
            </a:extLst>
          </p:cNvPr>
          <p:cNvSpPr>
            <a:spLocks noGrp="1"/>
          </p:cNvSpPr>
          <p:nvPr>
            <p:ph idx="1"/>
          </p:nvPr>
        </p:nvSpPr>
        <p:spPr/>
        <p:txBody>
          <a:bodyPr>
            <a:normAutofit lnSpcReduction="10000"/>
          </a:bodyPr>
          <a:lstStyle/>
          <a:p>
            <a:r>
              <a:rPr lang="es-ES" b="1" u="none" strike="noStrike" dirty="0">
                <a:effectLst/>
                <a:latin typeface="Google Sans"/>
              </a:rPr>
              <a:t>Diseños Cuantitativos</a:t>
            </a:r>
          </a:p>
          <a:p>
            <a:r>
              <a:rPr lang="es-ES" b="0" u="none" strike="noStrike" dirty="0">
                <a:effectLst/>
                <a:latin typeface="Google Sans"/>
              </a:rPr>
              <a:t>Se usan cuando trabajas con números, hipótesis y buscas medir variables con precisión.</a:t>
            </a:r>
          </a:p>
          <a:p>
            <a:pPr>
              <a:buFont typeface="Arial" panose="020B0604020202020204" pitchFamily="34" charset="0"/>
              <a:buChar char="•"/>
            </a:pPr>
            <a:r>
              <a:rPr lang="es-ES" b="1" u="none" strike="noStrike" dirty="0">
                <a:effectLst/>
                <a:latin typeface="Google Sans"/>
              </a:rPr>
              <a:t>Experimental</a:t>
            </a:r>
            <a:endParaRPr lang="es-ES" b="0" u="none" strike="noStrike" dirty="0">
              <a:effectLst/>
              <a:latin typeface="Google Sans"/>
            </a:endParaRPr>
          </a:p>
          <a:p>
            <a:pPr marL="742950" lvl="1" indent="-285750">
              <a:buFont typeface="Arial" panose="020B0604020202020204" pitchFamily="34" charset="0"/>
              <a:buChar char="•"/>
            </a:pPr>
            <a:r>
              <a:rPr lang="es-ES" b="0" i="1" u="none" strike="noStrike" dirty="0">
                <a:effectLst/>
                <a:latin typeface="Google Sans"/>
              </a:rPr>
              <a:t>¿Qué es?:</a:t>
            </a:r>
            <a:r>
              <a:rPr lang="es-ES" b="0" u="none" strike="noStrike" dirty="0">
                <a:effectLst/>
                <a:latin typeface="Google Sans"/>
              </a:rPr>
              <a:t> El investigador </a:t>
            </a:r>
            <a:r>
              <a:rPr lang="es-ES" b="1" u="none" strike="noStrike" dirty="0">
                <a:effectLst/>
                <a:latin typeface="Google Sans"/>
              </a:rPr>
              <a:t>manipula intencionalmente</a:t>
            </a:r>
            <a:r>
              <a:rPr lang="es-ES" b="0" u="none" strike="noStrike" dirty="0">
                <a:effectLst/>
                <a:latin typeface="Google Sans"/>
              </a:rPr>
              <a:t> una o más variables para ver su efecto en otra, controlando estrictamente la situación.</a:t>
            </a:r>
          </a:p>
          <a:p>
            <a:pPr marL="742950" lvl="1" indent="-285750">
              <a:buFont typeface="Arial" panose="020B0604020202020204" pitchFamily="34" charset="0"/>
              <a:buChar char="•"/>
            </a:pPr>
            <a:r>
              <a:rPr lang="es-ES" b="0" i="1" u="none" strike="noStrike" dirty="0">
                <a:effectLst/>
                <a:latin typeface="Google Sans"/>
              </a:rPr>
              <a:t>Ejemplo:</a:t>
            </a:r>
            <a:r>
              <a:rPr lang="es-ES" b="0" u="none" strike="noStrike" dirty="0">
                <a:effectLst/>
                <a:latin typeface="Google Sans"/>
              </a:rPr>
              <a:t> Probar un medicamento nuevo dividiendo a las personas al azar: a un grupo se le da la medicina real y al otro un placebo.</a:t>
            </a:r>
          </a:p>
          <a:p>
            <a:pPr marL="0" indent="0">
              <a:buNone/>
            </a:pPr>
            <a:endParaRPr lang="es-CO" dirty="0"/>
          </a:p>
        </p:txBody>
      </p:sp>
    </p:spTree>
    <p:extLst>
      <p:ext uri="{BB962C8B-B14F-4D97-AF65-F5344CB8AC3E}">
        <p14:creationId xmlns:p14="http://schemas.microsoft.com/office/powerpoint/2010/main" val="26770239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033225-559C-4744-B7AB-C60560F9DD81}"/>
              </a:ext>
            </a:extLst>
          </p:cNvPr>
          <p:cNvSpPr>
            <a:spLocks noGrp="1"/>
          </p:cNvSpPr>
          <p:nvPr>
            <p:ph type="title"/>
          </p:nvPr>
        </p:nvSpPr>
        <p:spPr/>
        <p:txBody>
          <a:bodyPr/>
          <a:lstStyle/>
          <a:p>
            <a:endParaRPr lang="es-CO" dirty="0"/>
          </a:p>
        </p:txBody>
      </p:sp>
      <p:sp>
        <p:nvSpPr>
          <p:cNvPr id="4" name="Rectangle 1">
            <a:extLst>
              <a:ext uri="{FF2B5EF4-FFF2-40B4-BE49-F238E27FC236}">
                <a16:creationId xmlns:a16="http://schemas.microsoft.com/office/drawing/2014/main" id="{D655A90F-33EA-43CB-8E63-8F328830E78D}"/>
              </a:ext>
            </a:extLst>
          </p:cNvPr>
          <p:cNvSpPr>
            <a:spLocks noGrp="1" noChangeArrowheads="1"/>
          </p:cNvSpPr>
          <p:nvPr>
            <p:ph idx="1"/>
          </p:nvPr>
        </p:nvSpPr>
        <p:spPr bwMode="auto">
          <a:xfrm>
            <a:off x="1295402" y="2385130"/>
            <a:ext cx="9120808" cy="3662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2000" b="1" i="0" u="none" strike="noStrike" cap="none" normalizeH="0" baseline="0" dirty="0">
                <a:ln>
                  <a:noFill/>
                </a:ln>
                <a:solidFill>
                  <a:schemeClr val="tx1"/>
                </a:solidFill>
                <a:effectLst/>
                <a:latin typeface="Google Sans"/>
              </a:rPr>
              <a:t>Cuasi experimental</a:t>
            </a:r>
            <a:endParaRPr kumimoji="0" lang="es-CO" altLang="es-CO" sz="20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2000" b="0" i="1" u="none" strike="noStrike" cap="none" normalizeH="0" baseline="0" dirty="0">
                <a:ln>
                  <a:noFill/>
                </a:ln>
                <a:solidFill>
                  <a:schemeClr val="tx1"/>
                </a:solidFill>
                <a:effectLst/>
                <a:latin typeface="Google Sans"/>
              </a:rPr>
              <a:t>¿Qué es?:</a:t>
            </a:r>
            <a:r>
              <a:rPr kumimoji="0" lang="es-CO" altLang="es-CO" sz="2000" b="0" i="0" u="none" strike="noStrike" cap="none" normalizeH="0" baseline="0" dirty="0">
                <a:ln>
                  <a:noFill/>
                </a:ln>
                <a:solidFill>
                  <a:schemeClr val="tx1"/>
                </a:solidFill>
                <a:effectLst/>
                <a:latin typeface="Google Sans"/>
              </a:rPr>
              <a:t> Es igual al experimental (se manipula una variable), pero </a:t>
            </a:r>
            <a:r>
              <a:rPr kumimoji="0" lang="es-CO" altLang="es-CO" sz="2000" b="1" i="0" u="none" strike="noStrike" cap="none" normalizeH="0" baseline="0" dirty="0">
                <a:ln>
                  <a:noFill/>
                </a:ln>
                <a:solidFill>
                  <a:schemeClr val="tx1"/>
                </a:solidFill>
                <a:effectLst/>
                <a:latin typeface="Google Sans"/>
              </a:rPr>
              <a:t>los grupos ya están formados antes del estudio</a:t>
            </a:r>
            <a:r>
              <a:rPr kumimoji="0" lang="es-CO" altLang="es-CO" sz="2000" b="0" i="0" u="none" strike="noStrike" cap="none" normalizeH="0" baseline="0" dirty="0">
                <a:ln>
                  <a:noFill/>
                </a:ln>
                <a:solidFill>
                  <a:schemeClr val="tx1"/>
                </a:solidFill>
                <a:effectLst/>
                <a:latin typeface="Google Sans"/>
              </a:rPr>
              <a:t>; no se asignan al azar.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2000" b="0" i="1" u="none" strike="noStrike" cap="none" normalizeH="0" baseline="0" dirty="0">
                <a:ln>
                  <a:noFill/>
                </a:ln>
                <a:solidFill>
                  <a:schemeClr val="tx1"/>
                </a:solidFill>
                <a:effectLst/>
                <a:latin typeface="Google Sans"/>
              </a:rPr>
              <a:t>Ejemplo:</a:t>
            </a:r>
            <a:r>
              <a:rPr kumimoji="0" lang="es-CO" altLang="es-CO" sz="2000" b="0" i="0" u="none" strike="noStrike" cap="none" normalizeH="0" baseline="0" dirty="0">
                <a:ln>
                  <a:noFill/>
                </a:ln>
                <a:solidFill>
                  <a:schemeClr val="tx1"/>
                </a:solidFill>
                <a:effectLst/>
                <a:latin typeface="Google Sans"/>
              </a:rPr>
              <a:t> Probar un método educativo nuevo usando dos salones de clases que ya existen (Grado A y Grado B).</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s-CO" altLang="es-CO" sz="20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2000" b="1" i="0" u="none" strike="noStrike" cap="none" normalizeH="0" baseline="0" dirty="0">
                <a:ln>
                  <a:noFill/>
                </a:ln>
                <a:solidFill>
                  <a:schemeClr val="tx1"/>
                </a:solidFill>
                <a:effectLst/>
                <a:latin typeface="Google Sans"/>
              </a:rPr>
              <a:t>No experimental</a:t>
            </a:r>
            <a:endParaRPr kumimoji="0" lang="es-CO" altLang="es-CO" sz="20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2000" b="0" i="1" u="none" strike="noStrike" cap="none" normalizeH="0" baseline="0" dirty="0">
                <a:ln>
                  <a:noFill/>
                </a:ln>
                <a:solidFill>
                  <a:schemeClr val="tx1"/>
                </a:solidFill>
                <a:effectLst/>
                <a:latin typeface="Google Sans"/>
              </a:rPr>
              <a:t>¿Qué es?:</a:t>
            </a:r>
            <a:r>
              <a:rPr kumimoji="0" lang="es-CO" altLang="es-CO" sz="2000" b="0" i="0" u="none" strike="noStrike" cap="none" normalizeH="0" baseline="0" dirty="0">
                <a:ln>
                  <a:noFill/>
                </a:ln>
                <a:solidFill>
                  <a:schemeClr val="tx1"/>
                </a:solidFill>
                <a:effectLst/>
                <a:latin typeface="Google Sans"/>
              </a:rPr>
              <a:t> Estudios donde </a:t>
            </a:r>
            <a:r>
              <a:rPr kumimoji="0" lang="es-CO" altLang="es-CO" sz="2000" b="1" i="0" u="none" strike="noStrike" cap="none" normalizeH="0" baseline="0" dirty="0">
                <a:ln>
                  <a:noFill/>
                </a:ln>
                <a:solidFill>
                  <a:schemeClr val="tx1"/>
                </a:solidFill>
                <a:effectLst/>
                <a:latin typeface="Google Sans"/>
              </a:rPr>
              <a:t>no se manipula ninguna variable</a:t>
            </a:r>
            <a:r>
              <a:rPr kumimoji="0" lang="es-CO" altLang="es-CO" sz="2000" b="0" i="0" u="none" strike="noStrike" cap="none" normalizeH="0" baseline="0" dirty="0">
                <a:ln>
                  <a:noFill/>
                </a:ln>
                <a:solidFill>
                  <a:schemeClr val="tx1"/>
                </a:solidFill>
                <a:effectLst/>
                <a:latin typeface="Google Sans"/>
              </a:rPr>
              <a:t>. El investigador solo observa los fenómenos en su ambiente natural tal y como ocurren para luego analizarlos.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2000" b="0" i="1" u="none" strike="noStrike" cap="none" normalizeH="0" baseline="0" dirty="0">
                <a:ln>
                  <a:noFill/>
                </a:ln>
                <a:solidFill>
                  <a:schemeClr val="tx1"/>
                </a:solidFill>
                <a:effectLst/>
                <a:latin typeface="Google Sans"/>
              </a:rPr>
              <a:t>Ejemplo:</a:t>
            </a:r>
            <a:r>
              <a:rPr kumimoji="0" lang="es-CO" altLang="es-CO" sz="2000" b="0" i="0" u="none" strike="noStrike" cap="none" normalizeH="0" baseline="0" dirty="0">
                <a:ln>
                  <a:noFill/>
                </a:ln>
                <a:solidFill>
                  <a:schemeClr val="tx1"/>
                </a:solidFill>
                <a:effectLst/>
                <a:latin typeface="Google Sans"/>
              </a:rPr>
              <a:t> Aplicar una encuesta de satisfacción a los clientes de un supermercado.</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altLang="es-CO"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066699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46F2FC-E538-4DF2-8AAA-23A3520E30B8}"/>
              </a:ext>
            </a:extLst>
          </p:cNvPr>
          <p:cNvSpPr>
            <a:spLocks noGrp="1"/>
          </p:cNvSpPr>
          <p:nvPr>
            <p:ph type="title"/>
          </p:nvPr>
        </p:nvSpPr>
        <p:spPr/>
        <p:txBody>
          <a:bodyPr/>
          <a:lstStyle/>
          <a:p>
            <a:endParaRPr lang="es-CO"/>
          </a:p>
        </p:txBody>
      </p:sp>
      <p:sp>
        <p:nvSpPr>
          <p:cNvPr id="3" name="Marcador de contenido 2">
            <a:extLst>
              <a:ext uri="{FF2B5EF4-FFF2-40B4-BE49-F238E27FC236}">
                <a16:creationId xmlns:a16="http://schemas.microsoft.com/office/drawing/2014/main" id="{DD5E07D3-ADDE-4F34-9C88-889738125DBB}"/>
              </a:ext>
            </a:extLst>
          </p:cNvPr>
          <p:cNvSpPr>
            <a:spLocks noGrp="1"/>
          </p:cNvSpPr>
          <p:nvPr>
            <p:ph idx="1"/>
          </p:nvPr>
        </p:nvSpPr>
        <p:spPr/>
        <p:txBody>
          <a:bodyPr>
            <a:normAutofit fontScale="92500"/>
          </a:bodyPr>
          <a:lstStyle/>
          <a:p>
            <a:r>
              <a:rPr lang="es-ES" b="1" u="none" strike="noStrike" dirty="0">
                <a:effectLst/>
                <a:latin typeface="Google Sans"/>
              </a:rPr>
              <a:t>Diseños Cualitativos</a:t>
            </a:r>
          </a:p>
          <a:p>
            <a:r>
              <a:rPr lang="es-ES" b="0" u="none" strike="noStrike" dirty="0">
                <a:effectLst/>
                <a:latin typeface="Google Sans"/>
              </a:rPr>
              <a:t>Se usan cuando buscas comprender significados, experiencias humanas, culturas o realidades sociales de forma profunda sin usar estadísticas de entrada.</a:t>
            </a:r>
          </a:p>
          <a:p>
            <a:pPr>
              <a:buFont typeface="Arial" panose="020B0604020202020204" pitchFamily="34" charset="0"/>
              <a:buChar char="•"/>
            </a:pPr>
            <a:r>
              <a:rPr lang="es-ES" b="1" u="none" strike="noStrike" dirty="0">
                <a:effectLst/>
                <a:latin typeface="Google Sans"/>
              </a:rPr>
              <a:t>Investigación-acción</a:t>
            </a:r>
            <a:endParaRPr lang="es-ES" b="0" u="none" strike="noStrike" dirty="0">
              <a:effectLst/>
              <a:latin typeface="Google Sans"/>
            </a:endParaRPr>
          </a:p>
          <a:p>
            <a:pPr marL="742950" lvl="1" indent="-285750">
              <a:buFont typeface="Arial" panose="020B0604020202020204" pitchFamily="34" charset="0"/>
              <a:buChar char="•"/>
            </a:pPr>
            <a:r>
              <a:rPr lang="es-ES" b="0" i="1" u="none" strike="noStrike" dirty="0">
                <a:effectLst/>
                <a:latin typeface="Google Sans"/>
              </a:rPr>
              <a:t>¿Qué es?:</a:t>
            </a:r>
            <a:r>
              <a:rPr lang="es-ES" b="0" u="none" strike="noStrike" dirty="0">
                <a:effectLst/>
                <a:latin typeface="Google Sans"/>
              </a:rPr>
              <a:t> Busca </a:t>
            </a:r>
            <a:r>
              <a:rPr lang="es-ES" b="1" u="none" strike="noStrike" dirty="0">
                <a:effectLst/>
                <a:latin typeface="Google Sans"/>
              </a:rPr>
              <a:t>resolver un problema real y concreto</a:t>
            </a:r>
            <a:r>
              <a:rPr lang="es-ES" b="0" u="none" strike="noStrike" dirty="0">
                <a:effectLst/>
                <a:latin typeface="Google Sans"/>
              </a:rPr>
              <a:t> de una comunidad o institución a la vez que se genera conocimiento. Los participantes son parte activa del cambio.</a:t>
            </a:r>
          </a:p>
          <a:p>
            <a:pPr marL="742950" lvl="1" indent="-285750">
              <a:buFont typeface="Arial" panose="020B0604020202020204" pitchFamily="34" charset="0"/>
              <a:buChar char="•"/>
            </a:pPr>
            <a:r>
              <a:rPr lang="es-ES" b="0" i="1" u="none" strike="noStrike" dirty="0">
                <a:effectLst/>
                <a:latin typeface="Google Sans"/>
              </a:rPr>
              <a:t>Ejemplo:</a:t>
            </a:r>
            <a:r>
              <a:rPr lang="es-ES" b="0" u="none" strike="noStrike" dirty="0">
                <a:effectLst/>
                <a:latin typeface="Google Sans"/>
              </a:rPr>
              <a:t> Diseñar e implementar junto con los profesores un plan para reducir el acoso escolar en un colegio específico.</a:t>
            </a:r>
          </a:p>
          <a:p>
            <a:pPr marL="0" indent="0">
              <a:buNone/>
            </a:pPr>
            <a:endParaRPr lang="es-CO" dirty="0"/>
          </a:p>
        </p:txBody>
      </p:sp>
    </p:spTree>
    <p:extLst>
      <p:ext uri="{BB962C8B-B14F-4D97-AF65-F5344CB8AC3E}">
        <p14:creationId xmlns:p14="http://schemas.microsoft.com/office/powerpoint/2010/main" val="30825659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A0CCF6F4-3757-423E-9438-FFCA6C64EF7E}"/>
              </a:ext>
            </a:extLst>
          </p:cNvPr>
          <p:cNvSpPr>
            <a:spLocks noGrp="1" noChangeArrowheads="1"/>
          </p:cNvSpPr>
          <p:nvPr>
            <p:ph idx="1"/>
          </p:nvPr>
        </p:nvSpPr>
        <p:spPr bwMode="auto">
          <a:xfrm>
            <a:off x="950844" y="1233081"/>
            <a:ext cx="9950354" cy="4985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1" i="0" u="none" strike="noStrike" cap="none" normalizeH="0" baseline="0" dirty="0">
                <a:ln>
                  <a:noFill/>
                </a:ln>
                <a:solidFill>
                  <a:schemeClr val="tx1"/>
                </a:solidFill>
                <a:effectLst/>
                <a:latin typeface="Google Sans"/>
              </a:rPr>
              <a:t>Estudio de caso</a:t>
            </a:r>
            <a:endParaRPr kumimoji="0" lang="es-CO" altLang="es-CO" sz="18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0" i="1" u="none" strike="noStrike" cap="none" normalizeH="0" baseline="0" dirty="0">
                <a:ln>
                  <a:noFill/>
                </a:ln>
                <a:solidFill>
                  <a:schemeClr val="tx1"/>
                </a:solidFill>
                <a:effectLst/>
                <a:latin typeface="Google Sans"/>
              </a:rPr>
              <a:t>¿Qué es?:</a:t>
            </a:r>
            <a:r>
              <a:rPr kumimoji="0" lang="es-CO" altLang="es-CO" sz="1800" b="0" i="0" u="none" strike="noStrike" cap="none" normalizeH="0" baseline="0" dirty="0">
                <a:ln>
                  <a:noFill/>
                </a:ln>
                <a:solidFill>
                  <a:schemeClr val="tx1"/>
                </a:solidFill>
                <a:effectLst/>
                <a:latin typeface="Google Sans"/>
              </a:rPr>
              <a:t> Un análisis exhaustivo y detallado de </a:t>
            </a:r>
            <a:r>
              <a:rPr kumimoji="0" lang="es-CO" altLang="es-CO" sz="1800" b="1" i="0" u="none" strike="noStrike" cap="none" normalizeH="0" baseline="0" dirty="0">
                <a:ln>
                  <a:noFill/>
                </a:ln>
                <a:solidFill>
                  <a:schemeClr val="tx1"/>
                </a:solidFill>
                <a:effectLst/>
                <a:latin typeface="Google Sans"/>
              </a:rPr>
              <a:t>una sola unidad</a:t>
            </a:r>
            <a:r>
              <a:rPr kumimoji="0" lang="es-CO" altLang="es-CO" sz="1800" b="0" i="0" u="none" strike="noStrike" cap="none" normalizeH="0" baseline="0" dirty="0">
                <a:ln>
                  <a:noFill/>
                </a:ln>
                <a:solidFill>
                  <a:schemeClr val="tx1"/>
                </a:solidFill>
                <a:effectLst/>
                <a:latin typeface="Google Sans"/>
              </a:rPr>
              <a:t> (una persona, una empresa, una comunidad o un evento específico).</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0" i="1" u="none" strike="noStrike" cap="none" normalizeH="0" baseline="0" dirty="0">
                <a:ln>
                  <a:noFill/>
                </a:ln>
                <a:solidFill>
                  <a:schemeClr val="tx1"/>
                </a:solidFill>
                <a:effectLst/>
                <a:latin typeface="Google Sans"/>
              </a:rPr>
              <a:t>Ejemplo:</a:t>
            </a:r>
            <a:r>
              <a:rPr kumimoji="0" lang="es-CO" altLang="es-CO" sz="1800" b="0" i="0" u="none" strike="noStrike" cap="none" normalizeH="0" baseline="0" dirty="0">
                <a:ln>
                  <a:noFill/>
                </a:ln>
                <a:solidFill>
                  <a:schemeClr val="tx1"/>
                </a:solidFill>
                <a:effectLst/>
                <a:latin typeface="Google Sans"/>
              </a:rPr>
              <a:t> Analizar a fondo la estrategia de éxito y el clima organizacional de una sola empresa tecnológica local.</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s-CO" altLang="es-CO" sz="18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1" i="0" u="none" strike="noStrike" cap="none" normalizeH="0" baseline="0" dirty="0">
                <a:ln>
                  <a:noFill/>
                </a:ln>
                <a:solidFill>
                  <a:schemeClr val="tx1"/>
                </a:solidFill>
                <a:effectLst/>
                <a:latin typeface="Google Sans"/>
              </a:rPr>
              <a:t>Etnografía</a:t>
            </a:r>
            <a:endParaRPr kumimoji="0" lang="es-CO" altLang="es-CO" sz="18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0" i="1" u="none" strike="noStrike" cap="none" normalizeH="0" baseline="0" dirty="0">
                <a:ln>
                  <a:noFill/>
                </a:ln>
                <a:solidFill>
                  <a:schemeClr val="tx1"/>
                </a:solidFill>
                <a:effectLst/>
                <a:latin typeface="Google Sans"/>
              </a:rPr>
              <a:t>¿Qué es?:</a:t>
            </a:r>
            <a:r>
              <a:rPr kumimoji="0" lang="es-CO" altLang="es-CO" sz="1800" b="0" i="0" u="none" strike="noStrike" cap="none" normalizeH="0" baseline="0" dirty="0">
                <a:ln>
                  <a:noFill/>
                </a:ln>
                <a:solidFill>
                  <a:schemeClr val="tx1"/>
                </a:solidFill>
                <a:effectLst/>
                <a:latin typeface="Google Sans"/>
              </a:rPr>
              <a:t> Estudia, describe y analiza las </a:t>
            </a:r>
            <a:r>
              <a:rPr kumimoji="0" lang="es-CO" altLang="es-CO" sz="1800" b="1" i="0" u="none" strike="noStrike" cap="none" normalizeH="0" baseline="0" dirty="0">
                <a:ln>
                  <a:noFill/>
                </a:ln>
                <a:solidFill>
                  <a:schemeClr val="tx1"/>
                </a:solidFill>
                <a:effectLst/>
                <a:latin typeface="Google Sans"/>
              </a:rPr>
              <a:t>creencias, valores, prácticas y comportamientos</a:t>
            </a:r>
            <a:r>
              <a:rPr kumimoji="0" lang="es-CO" altLang="es-CO" sz="1800" b="0" i="0" u="none" strike="noStrike" cap="none" normalizeH="0" baseline="0" dirty="0">
                <a:ln>
                  <a:noFill/>
                </a:ln>
                <a:solidFill>
                  <a:schemeClr val="tx1"/>
                </a:solidFill>
                <a:effectLst/>
                <a:latin typeface="Google Sans"/>
              </a:rPr>
              <a:t> de un grupo cultural o comunidad viviendo con ellos durante un tiempo.</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0" i="1" u="none" strike="noStrike" cap="none" normalizeH="0" baseline="0" dirty="0">
                <a:ln>
                  <a:noFill/>
                </a:ln>
                <a:solidFill>
                  <a:schemeClr val="tx1"/>
                </a:solidFill>
                <a:effectLst/>
                <a:latin typeface="Google Sans"/>
              </a:rPr>
              <a:t>Ejemplo:</a:t>
            </a:r>
            <a:r>
              <a:rPr kumimoji="0" lang="es-CO" altLang="es-CO" sz="1800" b="0" i="0" u="none" strike="noStrike" cap="none" normalizeH="0" baseline="0" dirty="0">
                <a:ln>
                  <a:noFill/>
                </a:ln>
                <a:solidFill>
                  <a:schemeClr val="tx1"/>
                </a:solidFill>
                <a:effectLst/>
                <a:latin typeface="Google Sans"/>
              </a:rPr>
              <a:t> Convivir tres meses con una comunidad indígena para entender sus métodos de medicina tradicional.</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s-CO" altLang="es-CO" sz="18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1" i="0" u="none" strike="noStrike" cap="none" normalizeH="0" baseline="0" dirty="0">
                <a:ln>
                  <a:noFill/>
                </a:ln>
                <a:solidFill>
                  <a:schemeClr val="tx1"/>
                </a:solidFill>
                <a:effectLst/>
                <a:latin typeface="Google Sans"/>
              </a:rPr>
              <a:t>Fenomenología</a:t>
            </a:r>
            <a:endParaRPr kumimoji="0" lang="es-CO" altLang="es-CO" sz="18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0" i="1" u="none" strike="noStrike" cap="none" normalizeH="0" baseline="0" dirty="0">
                <a:ln>
                  <a:noFill/>
                </a:ln>
                <a:solidFill>
                  <a:schemeClr val="tx1"/>
                </a:solidFill>
                <a:effectLst/>
                <a:latin typeface="Google Sans"/>
              </a:rPr>
              <a:t>¿Qué es?:</a:t>
            </a:r>
            <a:r>
              <a:rPr kumimoji="0" lang="es-CO" altLang="es-CO" sz="1800" b="0" i="0" u="none" strike="noStrike" cap="none" normalizeH="0" baseline="0" dirty="0">
                <a:ln>
                  <a:noFill/>
                </a:ln>
                <a:solidFill>
                  <a:schemeClr val="tx1"/>
                </a:solidFill>
                <a:effectLst/>
                <a:latin typeface="Google Sans"/>
              </a:rPr>
              <a:t> Se enfoca en entender cómo las personas </a:t>
            </a:r>
            <a:r>
              <a:rPr kumimoji="0" lang="es-CO" altLang="es-CO" sz="1800" b="1" i="0" u="none" strike="noStrike" cap="none" normalizeH="0" baseline="0" dirty="0">
                <a:ln>
                  <a:noFill/>
                </a:ln>
                <a:solidFill>
                  <a:schemeClr val="tx1"/>
                </a:solidFill>
                <a:effectLst/>
                <a:latin typeface="Google Sans"/>
              </a:rPr>
              <a:t>experimentan y perciben un fenómeno</a:t>
            </a:r>
            <a:r>
              <a:rPr kumimoji="0" lang="es-CO" altLang="es-CO" sz="1800" b="0" i="0" u="none" strike="noStrike" cap="none" normalizeH="0" baseline="0" dirty="0">
                <a:ln>
                  <a:noFill/>
                </a:ln>
                <a:solidFill>
                  <a:schemeClr val="tx1"/>
                </a:solidFill>
                <a:effectLst/>
                <a:latin typeface="Google Sans"/>
              </a:rPr>
              <a:t> común desde su propia perspectiva y vivencia.</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0" i="1" u="none" strike="noStrike" cap="none" normalizeH="0" baseline="0" dirty="0">
                <a:ln>
                  <a:noFill/>
                </a:ln>
                <a:solidFill>
                  <a:schemeClr val="tx1"/>
                </a:solidFill>
                <a:effectLst/>
                <a:latin typeface="Google Sans"/>
              </a:rPr>
              <a:t>Ejemplo:</a:t>
            </a:r>
            <a:r>
              <a:rPr kumimoji="0" lang="es-CO" altLang="es-CO" sz="1800" b="0" i="0" u="none" strike="noStrike" cap="none" normalizeH="0" baseline="0" dirty="0">
                <a:ln>
                  <a:noFill/>
                </a:ln>
                <a:solidFill>
                  <a:schemeClr val="tx1"/>
                </a:solidFill>
                <a:effectLst/>
                <a:latin typeface="Google Sans"/>
              </a:rPr>
              <a:t> Entrevistar a profundidad a sobrevivientes de un terremoto para comprender el significado psicológico de esa experiencia.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altLang="es-CO"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3445202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549858-A41A-485C-827A-058DFB768A6C}"/>
              </a:ext>
            </a:extLst>
          </p:cNvPr>
          <p:cNvSpPr>
            <a:spLocks noGrp="1"/>
          </p:cNvSpPr>
          <p:nvPr>
            <p:ph type="title"/>
          </p:nvPr>
        </p:nvSpPr>
        <p:spPr/>
        <p:txBody>
          <a:bodyPr/>
          <a:lstStyle/>
          <a:p>
            <a:endParaRPr lang="es-CO"/>
          </a:p>
        </p:txBody>
      </p:sp>
      <p:sp>
        <p:nvSpPr>
          <p:cNvPr id="3" name="Marcador de contenido 2">
            <a:extLst>
              <a:ext uri="{FF2B5EF4-FFF2-40B4-BE49-F238E27FC236}">
                <a16:creationId xmlns:a16="http://schemas.microsoft.com/office/drawing/2014/main" id="{5A66D845-8640-467E-AE55-2F549DAAC1EE}"/>
              </a:ext>
            </a:extLst>
          </p:cNvPr>
          <p:cNvSpPr>
            <a:spLocks noGrp="1"/>
          </p:cNvSpPr>
          <p:nvPr>
            <p:ph idx="1"/>
          </p:nvPr>
        </p:nvSpPr>
        <p:spPr/>
        <p:txBody>
          <a:bodyPr/>
          <a:lstStyle/>
          <a:p>
            <a:pPr marL="0" indent="0">
              <a:buNone/>
            </a:pPr>
            <a:endParaRPr lang="es-CO" dirty="0"/>
          </a:p>
        </p:txBody>
      </p:sp>
      <p:sp>
        <p:nvSpPr>
          <p:cNvPr id="5" name="Rectangle 2">
            <a:extLst>
              <a:ext uri="{FF2B5EF4-FFF2-40B4-BE49-F238E27FC236}">
                <a16:creationId xmlns:a16="http://schemas.microsoft.com/office/drawing/2014/main" id="{20B73AB7-449F-4219-A579-996DB49C42AF}"/>
              </a:ext>
            </a:extLst>
          </p:cNvPr>
          <p:cNvSpPr>
            <a:spLocks noChangeArrowheads="1"/>
          </p:cNvSpPr>
          <p:nvPr/>
        </p:nvSpPr>
        <p:spPr bwMode="auto">
          <a:xfrm>
            <a:off x="0" y="0"/>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CO"/>
          </a:p>
        </p:txBody>
      </p:sp>
      <p:sp>
        <p:nvSpPr>
          <p:cNvPr id="8" name="Rectangle 5">
            <a:extLst>
              <a:ext uri="{FF2B5EF4-FFF2-40B4-BE49-F238E27FC236}">
                <a16:creationId xmlns:a16="http://schemas.microsoft.com/office/drawing/2014/main" id="{F3F5B60E-8A9B-4FD6-9A36-EBCADF5F1EF5}"/>
              </a:ext>
            </a:extLst>
          </p:cNvPr>
          <p:cNvSpPr>
            <a:spLocks noChangeArrowheads="1"/>
          </p:cNvSpPr>
          <p:nvPr/>
        </p:nvSpPr>
        <p:spPr bwMode="auto">
          <a:xfrm>
            <a:off x="1588604" y="2660834"/>
            <a:ext cx="9014790" cy="2515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85660" rIns="0" bIns="28566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s-CO" altLang="es-CO"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b="1" i="0" u="none" strike="noStrike" cap="none" normalizeH="0" baseline="0" dirty="0">
                <a:ln>
                  <a:noFill/>
                </a:ln>
                <a:solidFill>
                  <a:schemeClr val="tx1"/>
                </a:solidFill>
                <a:effectLst/>
                <a:latin typeface="Google Sans"/>
              </a:rPr>
              <a:t>Teoría fundamentada</a:t>
            </a:r>
            <a:endParaRPr kumimoji="0" lang="es-CO" altLang="es-CO" b="0" i="0" u="none" strike="noStrike" cap="none" normalizeH="0" baseline="0" dirty="0">
              <a:ln>
                <a:noFill/>
              </a:ln>
              <a:solidFill>
                <a:schemeClr val="tx1"/>
              </a:solidFill>
              <a:effectLst/>
              <a:latin typeface="Google Sans"/>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s-CO" altLang="es-CO" b="0" i="1" u="none" strike="noStrike" cap="none" normalizeH="0" baseline="0" dirty="0">
                <a:ln>
                  <a:noFill/>
                </a:ln>
                <a:solidFill>
                  <a:schemeClr val="tx1"/>
                </a:solidFill>
                <a:effectLst/>
                <a:latin typeface="Google Sans"/>
              </a:rPr>
              <a:t>¿Qué es?:</a:t>
            </a:r>
            <a:r>
              <a:rPr kumimoji="0" lang="es-CO" altLang="es-CO" b="0" i="0" u="none" strike="noStrike" cap="none" normalizeH="0" baseline="0" dirty="0">
                <a:ln>
                  <a:noFill/>
                </a:ln>
                <a:solidFill>
                  <a:schemeClr val="tx1"/>
                </a:solidFill>
                <a:effectLst/>
                <a:latin typeface="Google Sans"/>
              </a:rPr>
              <a:t> El investigador no parte de una teoría existente, sino que </a:t>
            </a:r>
            <a:r>
              <a:rPr kumimoji="0" lang="es-CO" altLang="es-CO" b="1" i="0" u="none" strike="noStrike" cap="none" normalizeH="0" baseline="0" dirty="0">
                <a:ln>
                  <a:noFill/>
                </a:ln>
                <a:solidFill>
                  <a:schemeClr val="tx1"/>
                </a:solidFill>
                <a:effectLst/>
                <a:latin typeface="Google Sans"/>
              </a:rPr>
              <a:t>construye una nueva teoría</a:t>
            </a:r>
            <a:r>
              <a:rPr kumimoji="0" lang="es-CO" altLang="es-CO" b="0" i="0" u="none" strike="noStrike" cap="none" normalizeH="0" baseline="0" dirty="0">
                <a:ln>
                  <a:noFill/>
                </a:ln>
                <a:solidFill>
                  <a:schemeClr val="tx1"/>
                </a:solidFill>
                <a:effectLst/>
                <a:latin typeface="Google Sans"/>
              </a:rPr>
              <a:t> directamente basada en los datos reales que va recolectando en el campo.</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s-CO" altLang="es-CO" b="0" i="1" u="none" strike="noStrike" cap="none" normalizeH="0" baseline="0" dirty="0">
                <a:ln>
                  <a:noFill/>
                </a:ln>
                <a:solidFill>
                  <a:schemeClr val="tx1"/>
                </a:solidFill>
                <a:effectLst/>
                <a:latin typeface="Google Sans"/>
              </a:rPr>
              <a:t>Ejemplo:</a:t>
            </a:r>
            <a:r>
              <a:rPr kumimoji="0" lang="es-CO" altLang="es-CO" b="0" i="0" u="none" strike="noStrike" cap="none" normalizeH="0" baseline="0" dirty="0">
                <a:ln>
                  <a:noFill/>
                </a:ln>
                <a:solidFill>
                  <a:schemeClr val="tx1"/>
                </a:solidFill>
                <a:effectLst/>
                <a:latin typeface="Google Sans"/>
              </a:rPr>
              <a:t> Desarrollar una teoría sobre cómo se adaptan los empleados al teletrabajo extremo a partir de sus discursos diarios.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altLang="es-CO"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676369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3D3B6BB-89E7-4A19-B7D6-6C34E7DB18E2}"/>
              </a:ext>
            </a:extLst>
          </p:cNvPr>
          <p:cNvSpPr>
            <a:spLocks noGrp="1"/>
          </p:cNvSpPr>
          <p:nvPr>
            <p:ph type="title"/>
          </p:nvPr>
        </p:nvSpPr>
        <p:spPr/>
        <p:txBody>
          <a:bodyPr>
            <a:normAutofit fontScale="90000"/>
          </a:bodyPr>
          <a:lstStyle/>
          <a:p>
            <a:r>
              <a:rPr lang="es-ES" b="1" dirty="0"/>
              <a:t>TÉCNICAS E INTRUMNTOS DE RECOLECCIÓN DE DATOS:</a:t>
            </a:r>
            <a:endParaRPr lang="es-CO" b="1" dirty="0"/>
          </a:p>
        </p:txBody>
      </p:sp>
      <p:sp>
        <p:nvSpPr>
          <p:cNvPr id="4" name="Rectangle 1">
            <a:extLst>
              <a:ext uri="{FF2B5EF4-FFF2-40B4-BE49-F238E27FC236}">
                <a16:creationId xmlns:a16="http://schemas.microsoft.com/office/drawing/2014/main" id="{A339D143-B094-4DDD-A1C3-3CE85892A2EE}"/>
              </a:ext>
            </a:extLst>
          </p:cNvPr>
          <p:cNvSpPr>
            <a:spLocks noGrp="1" noChangeArrowheads="1"/>
          </p:cNvSpPr>
          <p:nvPr>
            <p:ph idx="1"/>
          </p:nvPr>
        </p:nvSpPr>
        <p:spPr bwMode="auto">
          <a:xfrm>
            <a:off x="1295401" y="2692906"/>
            <a:ext cx="9786581"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2000" b="1" i="0" u="none" strike="noStrike" cap="none" normalizeH="0" baseline="0" dirty="0">
                <a:ln>
                  <a:noFill/>
                </a:ln>
                <a:solidFill>
                  <a:schemeClr val="tx1"/>
                </a:solidFill>
                <a:effectLst/>
                <a:latin typeface="Google Sans"/>
              </a:rPr>
              <a:t>Encuesta (Técnica)</a:t>
            </a:r>
            <a:endParaRPr kumimoji="0" lang="es-CO" altLang="es-CO" sz="20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2000" b="0" i="1" u="none" strike="noStrike" cap="none" normalizeH="0" baseline="0" dirty="0">
                <a:ln>
                  <a:noFill/>
                </a:ln>
                <a:solidFill>
                  <a:schemeClr val="tx1"/>
                </a:solidFill>
                <a:effectLst/>
                <a:latin typeface="Google Sans"/>
              </a:rPr>
              <a:t>¿Cómo se aplica?:</a:t>
            </a:r>
            <a:r>
              <a:rPr kumimoji="0" lang="es-CO" altLang="es-CO" sz="2000" b="0" i="0" u="none" strike="noStrike" cap="none" normalizeH="0" baseline="0" dirty="0">
                <a:ln>
                  <a:noFill/>
                </a:ln>
                <a:solidFill>
                  <a:schemeClr val="tx1"/>
                </a:solidFill>
                <a:effectLst/>
                <a:latin typeface="Google Sans"/>
              </a:rPr>
              <a:t> Recopila datos de un volumen grande de personas formulando las mismas preguntas.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2000" b="0" i="1" u="none" strike="noStrike" cap="none" normalizeH="0" baseline="0" dirty="0">
                <a:ln>
                  <a:noFill/>
                </a:ln>
                <a:solidFill>
                  <a:schemeClr val="tx1"/>
                </a:solidFill>
                <a:effectLst/>
                <a:latin typeface="Google Sans"/>
              </a:rPr>
              <a:t>Su </a:t>
            </a:r>
            <a:r>
              <a:rPr kumimoji="0" lang="es-CO" altLang="es-CO" sz="2000" b="1" i="1" u="none" strike="noStrike" cap="none" normalizeH="0" baseline="0" dirty="0">
                <a:ln>
                  <a:noFill/>
                </a:ln>
                <a:solidFill>
                  <a:schemeClr val="tx1"/>
                </a:solidFill>
                <a:effectLst/>
                <a:latin typeface="Google Sans"/>
              </a:rPr>
              <a:t>instrumento</a:t>
            </a:r>
            <a:r>
              <a:rPr kumimoji="0" lang="es-CO" altLang="es-CO" sz="2000" b="0" i="1" u="none" strike="noStrike" cap="none" normalizeH="0" baseline="0" dirty="0">
                <a:ln>
                  <a:noFill/>
                </a:ln>
                <a:solidFill>
                  <a:schemeClr val="tx1"/>
                </a:solidFill>
                <a:effectLst/>
                <a:latin typeface="Google Sans"/>
              </a:rPr>
              <a:t>:</a:t>
            </a:r>
            <a:r>
              <a:rPr kumimoji="0" lang="es-CO" altLang="es-CO" sz="2000" b="0" i="0" u="none" strike="noStrike" cap="none" normalizeH="0" baseline="0" dirty="0">
                <a:ln>
                  <a:noFill/>
                </a:ln>
                <a:solidFill>
                  <a:schemeClr val="tx1"/>
                </a:solidFill>
                <a:effectLst/>
                <a:latin typeface="Google Sans"/>
              </a:rPr>
              <a:t> </a:t>
            </a:r>
            <a:r>
              <a:rPr kumimoji="0" lang="es-CO" altLang="es-CO" sz="2000" b="1" i="0" u="none" strike="noStrike" cap="none" normalizeH="0" baseline="0" dirty="0">
                <a:ln>
                  <a:noFill/>
                </a:ln>
                <a:solidFill>
                  <a:schemeClr val="tx1"/>
                </a:solidFill>
                <a:effectLst/>
                <a:latin typeface="Google Sans"/>
              </a:rPr>
              <a:t>Cuestionario cerrado</a:t>
            </a:r>
            <a:r>
              <a:rPr kumimoji="0" lang="es-CO" altLang="es-CO" sz="2000" b="0" i="0" u="none" strike="noStrike" cap="none" normalizeH="0" baseline="0" dirty="0">
                <a:ln>
                  <a:noFill/>
                </a:ln>
                <a:solidFill>
                  <a:schemeClr val="tx1"/>
                </a:solidFill>
                <a:effectLst/>
                <a:latin typeface="Google Sans"/>
              </a:rPr>
              <a:t> (formulario con preguntas de opción múltiple, en papel o digital como Google </a:t>
            </a:r>
            <a:r>
              <a:rPr kumimoji="0" lang="es-CO" altLang="es-CO" sz="2000" b="0" i="0" u="none" strike="noStrike" cap="none" normalizeH="0" baseline="0" dirty="0" err="1">
                <a:ln>
                  <a:noFill/>
                </a:ln>
                <a:solidFill>
                  <a:schemeClr val="tx1"/>
                </a:solidFill>
                <a:effectLst/>
                <a:latin typeface="Google Sans"/>
              </a:rPr>
              <a:t>Forms</a:t>
            </a:r>
            <a:r>
              <a:rPr kumimoji="0" lang="es-CO" altLang="es-CO" sz="2000" b="0" i="0" u="none" strike="noStrike" cap="none" normalizeH="0" baseline="0" dirty="0">
                <a:ln>
                  <a:noFill/>
                </a:ln>
                <a:solidFill>
                  <a:schemeClr val="tx1"/>
                </a:solidFill>
                <a:effectLst/>
                <a:latin typeface="Google Sans"/>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2000" b="1" i="0" u="none" strike="noStrike" cap="none" normalizeH="0" baseline="0" dirty="0">
                <a:ln>
                  <a:noFill/>
                </a:ln>
                <a:solidFill>
                  <a:schemeClr val="tx1"/>
                </a:solidFill>
                <a:effectLst/>
                <a:latin typeface="Google Sans"/>
              </a:rPr>
              <a:t>Entrevista (Técnica)</a:t>
            </a:r>
            <a:endParaRPr kumimoji="0" lang="es-CO" altLang="es-CO" sz="20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2000" b="0" i="1" u="none" strike="noStrike" cap="none" normalizeH="0" baseline="0" dirty="0">
                <a:ln>
                  <a:noFill/>
                </a:ln>
                <a:solidFill>
                  <a:schemeClr val="tx1"/>
                </a:solidFill>
                <a:effectLst/>
                <a:latin typeface="Google Sans"/>
              </a:rPr>
              <a:t>¿Cómo se aplica?:</a:t>
            </a:r>
            <a:r>
              <a:rPr kumimoji="0" lang="es-CO" altLang="es-CO" sz="2000" b="0" i="0" u="none" strike="noStrike" cap="none" normalizeH="0" baseline="0" dirty="0">
                <a:ln>
                  <a:noFill/>
                </a:ln>
                <a:solidFill>
                  <a:schemeClr val="tx1"/>
                </a:solidFill>
                <a:effectLst/>
                <a:latin typeface="Google Sans"/>
              </a:rPr>
              <a:t> Una conversación directa e individual entre el investigador y un participante para profundizar en sus opiniones o vivencias.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2000" b="0" i="1" u="none" strike="noStrike" cap="none" normalizeH="0" baseline="0" dirty="0">
                <a:ln>
                  <a:noFill/>
                </a:ln>
                <a:solidFill>
                  <a:schemeClr val="tx1"/>
                </a:solidFill>
                <a:effectLst/>
                <a:latin typeface="Google Sans"/>
              </a:rPr>
              <a:t>Su </a:t>
            </a:r>
            <a:r>
              <a:rPr kumimoji="0" lang="es-CO" altLang="es-CO" sz="2000" b="1" i="1" u="none" strike="noStrike" cap="none" normalizeH="0" baseline="0" dirty="0">
                <a:ln>
                  <a:noFill/>
                </a:ln>
                <a:solidFill>
                  <a:schemeClr val="tx1"/>
                </a:solidFill>
                <a:effectLst/>
                <a:latin typeface="Google Sans"/>
              </a:rPr>
              <a:t>instrumento</a:t>
            </a:r>
            <a:r>
              <a:rPr kumimoji="0" lang="es-CO" altLang="es-CO" sz="2000" b="0" i="1" u="none" strike="noStrike" cap="none" normalizeH="0" baseline="0" dirty="0">
                <a:ln>
                  <a:noFill/>
                </a:ln>
                <a:solidFill>
                  <a:schemeClr val="tx1"/>
                </a:solidFill>
                <a:effectLst/>
                <a:latin typeface="Google Sans"/>
              </a:rPr>
              <a:t>:</a:t>
            </a:r>
            <a:r>
              <a:rPr kumimoji="0" lang="es-CO" altLang="es-CO" sz="2000" b="0" i="0" u="none" strike="noStrike" cap="none" normalizeH="0" baseline="0" dirty="0">
                <a:ln>
                  <a:noFill/>
                </a:ln>
                <a:solidFill>
                  <a:schemeClr val="tx1"/>
                </a:solidFill>
                <a:effectLst/>
                <a:latin typeface="Google Sans"/>
              </a:rPr>
              <a:t> </a:t>
            </a:r>
            <a:r>
              <a:rPr kumimoji="0" lang="es-CO" altLang="es-CO" sz="2000" b="1" i="0" u="none" strike="noStrike" cap="none" normalizeH="0" baseline="0" dirty="0">
                <a:ln>
                  <a:noFill/>
                </a:ln>
                <a:solidFill>
                  <a:schemeClr val="tx1"/>
                </a:solidFill>
                <a:effectLst/>
                <a:latin typeface="Google Sans"/>
              </a:rPr>
              <a:t>Guía de entrevista</a:t>
            </a:r>
            <a:r>
              <a:rPr kumimoji="0" lang="es-CO" altLang="es-CO" sz="2000" b="0" i="0" u="none" strike="noStrike" cap="none" normalizeH="0" baseline="0" dirty="0">
                <a:ln>
                  <a:noFill/>
                </a:ln>
                <a:solidFill>
                  <a:schemeClr val="tx1"/>
                </a:solidFill>
                <a:effectLst/>
                <a:latin typeface="Google Sans"/>
              </a:rPr>
              <a:t> (lista de preguntas abiertas) y grabadora de audio.</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altLang="es-CO"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662898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3CB61A-F9E0-4E80-83FC-A0BEC72D96F3}"/>
              </a:ext>
            </a:extLst>
          </p:cNvPr>
          <p:cNvSpPr>
            <a:spLocks noGrp="1"/>
          </p:cNvSpPr>
          <p:nvPr>
            <p:ph type="title"/>
          </p:nvPr>
        </p:nvSpPr>
        <p:spPr/>
        <p:txBody>
          <a:bodyPr/>
          <a:lstStyle/>
          <a:p>
            <a:endParaRPr lang="es-CO"/>
          </a:p>
        </p:txBody>
      </p:sp>
      <p:sp>
        <p:nvSpPr>
          <p:cNvPr id="4" name="Rectangle 1">
            <a:extLst>
              <a:ext uri="{FF2B5EF4-FFF2-40B4-BE49-F238E27FC236}">
                <a16:creationId xmlns:a16="http://schemas.microsoft.com/office/drawing/2014/main" id="{1B4BF7D6-04FC-4EAD-9170-A890E0186EEA}"/>
              </a:ext>
            </a:extLst>
          </p:cNvPr>
          <p:cNvSpPr>
            <a:spLocks noGrp="1" noChangeArrowheads="1"/>
          </p:cNvSpPr>
          <p:nvPr>
            <p:ph idx="1"/>
          </p:nvPr>
        </p:nvSpPr>
        <p:spPr bwMode="auto">
          <a:xfrm>
            <a:off x="1295402" y="2831406"/>
            <a:ext cx="9145136" cy="2769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1" i="0" u="none" strike="noStrike" cap="none" normalizeH="0" baseline="0" dirty="0">
                <a:ln>
                  <a:noFill/>
                </a:ln>
                <a:solidFill>
                  <a:schemeClr val="tx1"/>
                </a:solidFill>
                <a:effectLst/>
                <a:latin typeface="Google Sans"/>
              </a:rPr>
              <a:t>Observación (Técnica)</a:t>
            </a:r>
            <a:endParaRPr kumimoji="0" lang="es-CO" altLang="es-CO" sz="18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0" i="1" u="none" strike="noStrike" cap="none" normalizeH="0" baseline="0" dirty="0">
                <a:ln>
                  <a:noFill/>
                </a:ln>
                <a:solidFill>
                  <a:schemeClr val="tx1"/>
                </a:solidFill>
                <a:effectLst/>
                <a:latin typeface="Google Sans"/>
              </a:rPr>
              <a:t>¿Cómo se aplica?:</a:t>
            </a:r>
            <a:r>
              <a:rPr kumimoji="0" lang="es-CO" altLang="es-CO" sz="1800" b="0" i="0" u="none" strike="noStrike" cap="none" normalizeH="0" baseline="0" dirty="0">
                <a:ln>
                  <a:noFill/>
                </a:ln>
                <a:solidFill>
                  <a:schemeClr val="tx1"/>
                </a:solidFill>
                <a:effectLst/>
                <a:latin typeface="Google Sans"/>
              </a:rPr>
              <a:t> El investigador mira y registra el comportamiento o eventos en su entorno real sin intervenir de forma directa.</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0" i="1" u="none" strike="noStrike" cap="none" normalizeH="0" baseline="0" dirty="0">
                <a:ln>
                  <a:noFill/>
                </a:ln>
                <a:solidFill>
                  <a:schemeClr val="tx1"/>
                </a:solidFill>
                <a:effectLst/>
                <a:latin typeface="Google Sans"/>
              </a:rPr>
              <a:t>Su </a:t>
            </a:r>
            <a:r>
              <a:rPr kumimoji="0" lang="es-CO" altLang="es-CO" sz="1800" b="1" i="1" u="none" strike="noStrike" cap="none" normalizeH="0" baseline="0" dirty="0">
                <a:ln>
                  <a:noFill/>
                </a:ln>
                <a:solidFill>
                  <a:schemeClr val="tx1"/>
                </a:solidFill>
                <a:effectLst/>
                <a:latin typeface="Google Sans"/>
              </a:rPr>
              <a:t>instrumento</a:t>
            </a:r>
            <a:r>
              <a:rPr kumimoji="0" lang="es-CO" altLang="es-CO" sz="1800" b="0" i="1" u="none" strike="noStrike" cap="none" normalizeH="0" baseline="0" dirty="0">
                <a:ln>
                  <a:noFill/>
                </a:ln>
                <a:solidFill>
                  <a:schemeClr val="tx1"/>
                </a:solidFill>
                <a:effectLst/>
                <a:latin typeface="Google Sans"/>
              </a:rPr>
              <a:t>:</a:t>
            </a:r>
            <a:r>
              <a:rPr kumimoji="0" lang="es-CO" altLang="es-CO" sz="1800" b="0" i="0" u="none" strike="noStrike" cap="none" normalizeH="0" baseline="0" dirty="0">
                <a:ln>
                  <a:noFill/>
                </a:ln>
                <a:solidFill>
                  <a:schemeClr val="tx1"/>
                </a:solidFill>
                <a:effectLst/>
                <a:latin typeface="Google Sans"/>
              </a:rPr>
              <a:t> </a:t>
            </a:r>
            <a:r>
              <a:rPr kumimoji="0" lang="es-CO" altLang="es-CO" sz="1800" b="1" i="0" u="none" strike="noStrike" cap="none" normalizeH="0" baseline="0" dirty="0">
                <a:ln>
                  <a:noFill/>
                </a:ln>
                <a:solidFill>
                  <a:schemeClr val="tx1"/>
                </a:solidFill>
                <a:effectLst/>
                <a:latin typeface="Google Sans"/>
              </a:rPr>
              <a:t>Lista de cotejo</a:t>
            </a:r>
            <a:r>
              <a:rPr kumimoji="0" lang="es-CO" altLang="es-CO" sz="1800" b="0" i="0" u="none" strike="noStrike" cap="none" normalizeH="0" baseline="0" dirty="0">
                <a:ln>
                  <a:noFill/>
                </a:ln>
                <a:solidFill>
                  <a:schemeClr val="tx1"/>
                </a:solidFill>
                <a:effectLst/>
                <a:latin typeface="Google Sans"/>
              </a:rPr>
              <a:t> (para marcar Sí/No ante ciertas conductas) o </a:t>
            </a:r>
            <a:r>
              <a:rPr kumimoji="0" lang="es-CO" altLang="es-CO" sz="1800" b="1" i="0" u="none" strike="noStrike" cap="none" normalizeH="0" baseline="0" dirty="0">
                <a:ln>
                  <a:noFill/>
                </a:ln>
                <a:solidFill>
                  <a:schemeClr val="tx1"/>
                </a:solidFill>
                <a:effectLst/>
                <a:latin typeface="Google Sans"/>
              </a:rPr>
              <a:t>Guía de observación abierta</a:t>
            </a:r>
            <a:r>
              <a:rPr kumimoji="0" lang="es-CO" altLang="es-CO" sz="1800" b="0" i="0" u="none" strike="noStrike" cap="none" normalizeH="0" baseline="0" dirty="0">
                <a:ln>
                  <a:noFill/>
                </a:ln>
                <a:solidFill>
                  <a:schemeClr val="tx1"/>
                </a:solidFill>
                <a:effectLst/>
                <a:latin typeface="Google Sans"/>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1" i="0" u="none" strike="noStrike" cap="none" normalizeH="0" baseline="0" dirty="0">
                <a:ln>
                  <a:noFill/>
                </a:ln>
                <a:solidFill>
                  <a:schemeClr val="tx1"/>
                </a:solidFill>
                <a:effectLst/>
                <a:latin typeface="Google Sans"/>
              </a:rPr>
              <a:t>Grupo focal (Técnica)</a:t>
            </a:r>
            <a:endParaRPr kumimoji="0" lang="es-CO" altLang="es-CO" sz="1800" b="0" i="0" u="none" strike="noStrike" cap="none" normalizeH="0" baseline="0" dirty="0">
              <a:ln>
                <a:noFill/>
              </a:ln>
              <a:solidFill>
                <a:schemeClr val="tx1"/>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0" i="1" u="none" strike="noStrike" cap="none" normalizeH="0" baseline="0" dirty="0">
                <a:ln>
                  <a:noFill/>
                </a:ln>
                <a:solidFill>
                  <a:schemeClr val="tx1"/>
                </a:solidFill>
                <a:effectLst/>
                <a:latin typeface="Google Sans"/>
              </a:rPr>
              <a:t>¿Cómo se aplica?:</a:t>
            </a:r>
            <a:r>
              <a:rPr kumimoji="0" lang="es-CO" altLang="es-CO" sz="1800" b="0" i="0" u="none" strike="noStrike" cap="none" normalizeH="0" baseline="0" dirty="0">
                <a:ln>
                  <a:noFill/>
                </a:ln>
                <a:solidFill>
                  <a:schemeClr val="tx1"/>
                </a:solidFill>
                <a:effectLst/>
                <a:latin typeface="Google Sans"/>
              </a:rPr>
              <a:t> Una discusión grupal guiada (de 6 a 12 personas) para evaluar cómo interactúan las opiniones de los participantes sobre un tema común.</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sz="1800" b="0" i="1" u="none" strike="noStrike" cap="none" normalizeH="0" baseline="0" dirty="0">
                <a:ln>
                  <a:noFill/>
                </a:ln>
                <a:solidFill>
                  <a:schemeClr val="tx1"/>
                </a:solidFill>
                <a:effectLst/>
                <a:latin typeface="Google Sans"/>
              </a:rPr>
              <a:t>Su </a:t>
            </a:r>
            <a:r>
              <a:rPr kumimoji="0" lang="es-CO" altLang="es-CO" sz="1800" b="1" i="1" u="none" strike="noStrike" cap="none" normalizeH="0" baseline="0" dirty="0">
                <a:ln>
                  <a:noFill/>
                </a:ln>
                <a:solidFill>
                  <a:schemeClr val="tx1"/>
                </a:solidFill>
                <a:effectLst/>
                <a:latin typeface="Google Sans"/>
              </a:rPr>
              <a:t>instrumento</a:t>
            </a:r>
            <a:r>
              <a:rPr kumimoji="0" lang="es-CO" altLang="es-CO" sz="1800" b="0" i="1" u="none" strike="noStrike" cap="none" normalizeH="0" baseline="0" dirty="0">
                <a:ln>
                  <a:noFill/>
                </a:ln>
                <a:solidFill>
                  <a:schemeClr val="tx1"/>
                </a:solidFill>
                <a:effectLst/>
                <a:latin typeface="Google Sans"/>
              </a:rPr>
              <a:t>:</a:t>
            </a:r>
            <a:r>
              <a:rPr kumimoji="0" lang="es-CO" altLang="es-CO" sz="1800" b="0" i="0" u="none" strike="noStrike" cap="none" normalizeH="0" baseline="0" dirty="0">
                <a:ln>
                  <a:noFill/>
                </a:ln>
                <a:solidFill>
                  <a:schemeClr val="tx1"/>
                </a:solidFill>
                <a:effectLst/>
                <a:latin typeface="Google Sans"/>
              </a:rPr>
              <a:t> </a:t>
            </a:r>
            <a:r>
              <a:rPr kumimoji="0" lang="es-CO" altLang="es-CO" sz="1800" b="1" i="0" u="none" strike="noStrike" cap="none" normalizeH="0" baseline="0" dirty="0">
                <a:ln>
                  <a:noFill/>
                </a:ln>
                <a:solidFill>
                  <a:schemeClr val="tx1"/>
                </a:solidFill>
                <a:effectLst/>
                <a:latin typeface="Google Sans"/>
              </a:rPr>
              <a:t>Guía de discusión</a:t>
            </a:r>
            <a:r>
              <a:rPr kumimoji="0" lang="es-CO" altLang="es-CO" sz="1800" b="0" i="0" u="none" strike="noStrike" cap="none" normalizeH="0" baseline="0" dirty="0">
                <a:ln>
                  <a:noFill/>
                </a:ln>
                <a:solidFill>
                  <a:schemeClr val="tx1"/>
                </a:solidFill>
                <a:effectLst/>
                <a:latin typeface="Google Sans"/>
              </a:rPr>
              <a:t> o </a:t>
            </a:r>
            <a:r>
              <a:rPr kumimoji="0" lang="es-CO" altLang="es-CO" sz="1800" b="0" i="0" u="none" strike="noStrike" cap="none" normalizeH="0" baseline="0" dirty="0" err="1">
                <a:ln>
                  <a:noFill/>
                </a:ln>
                <a:solidFill>
                  <a:schemeClr val="tx1"/>
                </a:solidFill>
                <a:effectLst/>
                <a:latin typeface="Google Sans"/>
              </a:rPr>
              <a:t>guión</a:t>
            </a:r>
            <a:r>
              <a:rPr kumimoji="0" lang="es-CO" altLang="es-CO" sz="1800" b="0" i="0" u="none" strike="noStrike" cap="none" normalizeH="0" baseline="0" dirty="0">
                <a:ln>
                  <a:noFill/>
                </a:ln>
                <a:solidFill>
                  <a:schemeClr val="tx1"/>
                </a:solidFill>
                <a:effectLst/>
                <a:latin typeface="Google Sans"/>
              </a:rPr>
              <a:t> temático estructurado por bloques.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altLang="es-CO"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272868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D1B2876-06F4-49BC-A554-705E66AED07E}"/>
              </a:ext>
            </a:extLst>
          </p:cNvPr>
          <p:cNvSpPr>
            <a:spLocks noGrp="1"/>
          </p:cNvSpPr>
          <p:nvPr>
            <p:ph idx="1"/>
          </p:nvPr>
        </p:nvSpPr>
        <p:spPr>
          <a:xfrm>
            <a:off x="1184413" y="1960584"/>
            <a:ext cx="10419521" cy="3900886"/>
          </a:xfrm>
        </p:spPr>
        <p:txBody>
          <a:bodyPr/>
          <a:lstStyle/>
          <a:p>
            <a:endParaRPr lang="es-CO" dirty="0"/>
          </a:p>
        </p:txBody>
      </p:sp>
      <p:sp>
        <p:nvSpPr>
          <p:cNvPr id="6" name="Rectangle 3">
            <a:extLst>
              <a:ext uri="{FF2B5EF4-FFF2-40B4-BE49-F238E27FC236}">
                <a16:creationId xmlns:a16="http://schemas.microsoft.com/office/drawing/2014/main" id="{00EF9A10-79F9-4464-B963-7555372C9119}"/>
              </a:ext>
            </a:extLst>
          </p:cNvPr>
          <p:cNvSpPr>
            <a:spLocks noChangeArrowheads="1"/>
          </p:cNvSpPr>
          <p:nvPr/>
        </p:nvSpPr>
        <p:spPr bwMode="auto">
          <a:xfrm rot="10800000" flipV="1">
            <a:off x="1431235" y="2095115"/>
            <a:ext cx="9925878" cy="3900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85660" rIns="0" bIns="28566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s-CO" altLang="es-CO"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b="1" i="0" u="none" strike="noStrike" cap="none" normalizeH="0" baseline="0" dirty="0">
                <a:ln>
                  <a:noFill/>
                </a:ln>
                <a:solidFill>
                  <a:schemeClr val="tx1"/>
                </a:solidFill>
                <a:effectLst/>
                <a:latin typeface="Google Sans"/>
              </a:rPr>
              <a:t>Diario de campo (Instrumento)</a:t>
            </a:r>
            <a:endParaRPr kumimoji="0" lang="es-CO" altLang="es-CO" b="0" i="0" u="none" strike="noStrike" cap="none" normalizeH="0" baseline="0" dirty="0">
              <a:ln>
                <a:noFill/>
              </a:ln>
              <a:solidFill>
                <a:schemeClr val="tx1"/>
              </a:solidFill>
              <a:effectLst/>
              <a:latin typeface="Google Sans"/>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s-CO" altLang="es-CO" b="0" i="1" u="none" strike="noStrike" cap="none" normalizeH="0" baseline="0" dirty="0">
                <a:ln>
                  <a:noFill/>
                </a:ln>
                <a:solidFill>
                  <a:schemeClr val="tx1"/>
                </a:solidFill>
                <a:effectLst/>
                <a:latin typeface="Google Sans"/>
              </a:rPr>
              <a:t>Nota metodológica:</a:t>
            </a:r>
            <a:r>
              <a:rPr kumimoji="0" lang="es-CO" altLang="es-CO" b="0" i="0" u="none" strike="noStrike" cap="none" normalizeH="0" baseline="0" dirty="0">
                <a:ln>
                  <a:noFill/>
                </a:ln>
                <a:solidFill>
                  <a:schemeClr val="tx1"/>
                </a:solidFill>
                <a:effectLst/>
                <a:latin typeface="Google Sans"/>
              </a:rPr>
              <a:t> Aunque está en la lista general, el diario de campo es técnicamente el </a:t>
            </a:r>
            <a:r>
              <a:rPr kumimoji="0" lang="es-CO" altLang="es-CO" b="1" i="0" u="none" strike="noStrike" cap="none" normalizeH="0" baseline="0" dirty="0">
                <a:ln>
                  <a:noFill/>
                </a:ln>
                <a:solidFill>
                  <a:schemeClr val="tx1"/>
                </a:solidFill>
                <a:effectLst/>
                <a:latin typeface="Google Sans"/>
              </a:rPr>
              <a:t>instrumento estrella de la técnica de Observación</a:t>
            </a:r>
            <a:r>
              <a:rPr kumimoji="0" lang="es-CO" altLang="es-CO" b="0" i="0" u="none" strike="noStrike" cap="none" normalizeH="0" baseline="0" dirty="0">
                <a:ln>
                  <a:noFill/>
                </a:ln>
                <a:solidFill>
                  <a:schemeClr val="tx1"/>
                </a:solidFill>
                <a:effectLst/>
                <a:latin typeface="Google Sans"/>
              </a:rPr>
              <a:t>.</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s-CO" altLang="es-CO" b="0" i="1" u="none" strike="noStrike" cap="none" normalizeH="0" baseline="0" dirty="0">
                <a:ln>
                  <a:noFill/>
                </a:ln>
                <a:solidFill>
                  <a:schemeClr val="tx1"/>
                </a:solidFill>
                <a:effectLst/>
                <a:latin typeface="Google Sans"/>
              </a:rPr>
              <a:t>¿Cómo se aplica?:</a:t>
            </a:r>
            <a:r>
              <a:rPr kumimoji="0" lang="es-CO" altLang="es-CO" b="0" i="0" u="none" strike="noStrike" cap="none" normalizeH="0" baseline="0" dirty="0">
                <a:ln>
                  <a:noFill/>
                </a:ln>
                <a:solidFill>
                  <a:schemeClr val="tx1"/>
                </a:solidFill>
                <a:effectLst/>
                <a:latin typeface="Google Sans"/>
              </a:rPr>
              <a:t> Es una bitácora personal donde anotas de forma cronológica descripciones, reflexiones e impresiones de lo que sucede en el lugar de estudio.</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CO" altLang="es-CO" b="1" i="0" u="none" strike="noStrike" cap="none" normalizeH="0" baseline="0" dirty="0">
                <a:ln>
                  <a:noFill/>
                </a:ln>
                <a:solidFill>
                  <a:schemeClr val="tx1"/>
                </a:solidFill>
                <a:effectLst/>
                <a:latin typeface="Google Sans"/>
              </a:rPr>
              <a:t>Revisión documental (Técnica)</a:t>
            </a:r>
            <a:endParaRPr kumimoji="0" lang="es-CO" altLang="es-CO" b="0" i="0" u="none" strike="noStrike" cap="none" normalizeH="0" baseline="0" dirty="0">
              <a:ln>
                <a:noFill/>
              </a:ln>
              <a:solidFill>
                <a:schemeClr val="tx1"/>
              </a:solidFill>
              <a:effectLst/>
              <a:latin typeface="Google Sans"/>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s-CO" altLang="es-CO" b="0" i="1" u="none" strike="noStrike" cap="none" normalizeH="0" baseline="0" dirty="0">
                <a:ln>
                  <a:noFill/>
                </a:ln>
                <a:solidFill>
                  <a:schemeClr val="tx1"/>
                </a:solidFill>
                <a:effectLst/>
                <a:latin typeface="Google Sans"/>
              </a:rPr>
              <a:t>¿Cómo se aplica?:</a:t>
            </a:r>
            <a:r>
              <a:rPr kumimoji="0" lang="es-CO" altLang="es-CO" b="0" i="0" u="none" strike="noStrike" cap="none" normalizeH="0" baseline="0" dirty="0">
                <a:ln>
                  <a:noFill/>
                </a:ln>
                <a:solidFill>
                  <a:schemeClr val="tx1"/>
                </a:solidFill>
                <a:effectLst/>
                <a:latin typeface="Google Sans"/>
              </a:rPr>
              <a:t> Consulta, lectura y extracción de información de fuentes secundarias (libros, leyes, historias clínicas, estadísticas previas).</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s-CO" altLang="es-CO" b="0" i="1" u="none" strike="noStrike" cap="none" normalizeH="0" baseline="0" dirty="0">
                <a:ln>
                  <a:noFill/>
                </a:ln>
                <a:solidFill>
                  <a:schemeClr val="tx1"/>
                </a:solidFill>
                <a:effectLst/>
                <a:latin typeface="Google Sans"/>
              </a:rPr>
              <a:t>Su </a:t>
            </a:r>
            <a:r>
              <a:rPr kumimoji="0" lang="es-CO" altLang="es-CO" b="1" i="1" u="none" strike="noStrike" cap="none" normalizeH="0" baseline="0" dirty="0">
                <a:ln>
                  <a:noFill/>
                </a:ln>
                <a:solidFill>
                  <a:schemeClr val="tx1"/>
                </a:solidFill>
                <a:effectLst/>
                <a:latin typeface="Google Sans"/>
              </a:rPr>
              <a:t>instrumento</a:t>
            </a:r>
            <a:r>
              <a:rPr kumimoji="0" lang="es-CO" altLang="es-CO" b="0" i="1" u="none" strike="noStrike" cap="none" normalizeH="0" baseline="0" dirty="0">
                <a:ln>
                  <a:noFill/>
                </a:ln>
                <a:solidFill>
                  <a:schemeClr val="tx1"/>
                </a:solidFill>
                <a:effectLst/>
                <a:latin typeface="Google Sans"/>
              </a:rPr>
              <a:t>:</a:t>
            </a:r>
            <a:r>
              <a:rPr kumimoji="0" lang="es-CO" altLang="es-CO" b="0" i="0" u="none" strike="noStrike" cap="none" normalizeH="0" baseline="0" dirty="0">
                <a:ln>
                  <a:noFill/>
                </a:ln>
                <a:solidFill>
                  <a:schemeClr val="tx1"/>
                </a:solidFill>
                <a:effectLst/>
                <a:latin typeface="Google Sans"/>
              </a:rPr>
              <a:t> </a:t>
            </a:r>
            <a:r>
              <a:rPr kumimoji="0" lang="es-CO" altLang="es-CO" b="1" i="0" u="none" strike="noStrike" cap="none" normalizeH="0" baseline="0" dirty="0">
                <a:ln>
                  <a:noFill/>
                </a:ln>
                <a:solidFill>
                  <a:schemeClr val="tx1"/>
                </a:solidFill>
                <a:effectLst/>
                <a:latin typeface="Google Sans"/>
              </a:rPr>
              <a:t>Matriz de análisis documental</a:t>
            </a:r>
            <a:r>
              <a:rPr kumimoji="0" lang="es-CO" altLang="es-CO" b="0" i="0" u="none" strike="noStrike" cap="none" normalizeH="0" baseline="0" dirty="0">
                <a:ln>
                  <a:noFill/>
                </a:ln>
                <a:solidFill>
                  <a:schemeClr val="tx1"/>
                </a:solidFill>
                <a:effectLst/>
                <a:latin typeface="Google Sans"/>
              </a:rPr>
              <a:t> (una tabla de Excel o Word para clasificar los datos extraídos) o fichas bibliográficas.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altLang="es-CO" sz="1800" b="0" i="0" u="none" strike="noStrike" cap="none" normalizeH="0" baseline="0" dirty="0">
              <a:ln>
                <a:noFill/>
              </a:ln>
              <a:solidFill>
                <a:schemeClr val="tx1"/>
              </a:solidFill>
              <a:effectLst/>
              <a:latin typeface="Arial" panose="020B0604020202020204" pitchFamily="34" charset="0"/>
            </a:endParaRPr>
          </a:p>
        </p:txBody>
      </p:sp>
      <p:sp>
        <p:nvSpPr>
          <p:cNvPr id="7" name="Rectangle 4">
            <a:extLst>
              <a:ext uri="{FF2B5EF4-FFF2-40B4-BE49-F238E27FC236}">
                <a16:creationId xmlns:a16="http://schemas.microsoft.com/office/drawing/2014/main" id="{57B7A3CD-D9F6-4186-90C5-147D777C271C}"/>
              </a:ext>
            </a:extLst>
          </p:cNvPr>
          <p:cNvSpPr>
            <a:spLocks noChangeArrowheads="1"/>
          </p:cNvSpPr>
          <p:nvPr/>
        </p:nvSpPr>
        <p:spPr bwMode="auto">
          <a:xfrm>
            <a:off x="0" y="0"/>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CO"/>
          </a:p>
        </p:txBody>
      </p:sp>
    </p:spTree>
    <p:extLst>
      <p:ext uri="{BB962C8B-B14F-4D97-AF65-F5344CB8AC3E}">
        <p14:creationId xmlns:p14="http://schemas.microsoft.com/office/powerpoint/2010/main" val="12004037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Marcador de contenido 11">
            <a:extLst>
              <a:ext uri="{FF2B5EF4-FFF2-40B4-BE49-F238E27FC236}">
                <a16:creationId xmlns:a16="http://schemas.microsoft.com/office/drawing/2014/main" id="{536EEE5C-FB44-476F-A69F-4DEE9F9DDF9E}"/>
              </a:ext>
            </a:extLst>
          </p:cNvPr>
          <p:cNvPicPr>
            <a:picLocks noGrp="1" noChangeAspect="1"/>
          </p:cNvPicPr>
          <p:nvPr>
            <p:ph idx="1"/>
          </p:nvPr>
        </p:nvPicPr>
        <p:blipFill rotWithShape="1">
          <a:blip r:embed="rId2"/>
          <a:srcRect l="16315" t="29563" r="42815" b="21708"/>
          <a:stretch/>
        </p:blipFill>
        <p:spPr>
          <a:xfrm>
            <a:off x="622852" y="649357"/>
            <a:ext cx="10986051" cy="5645570"/>
          </a:xfrm>
        </p:spPr>
      </p:pic>
    </p:spTree>
    <p:extLst>
      <p:ext uri="{BB962C8B-B14F-4D97-AF65-F5344CB8AC3E}">
        <p14:creationId xmlns:p14="http://schemas.microsoft.com/office/powerpoint/2010/main" val="18415925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CAF6FE-C42F-4401-B818-61221D6A1DFF}"/>
              </a:ext>
            </a:extLst>
          </p:cNvPr>
          <p:cNvSpPr>
            <a:spLocks noGrp="1"/>
          </p:cNvSpPr>
          <p:nvPr>
            <p:ph type="title"/>
          </p:nvPr>
        </p:nvSpPr>
        <p:spPr/>
        <p:txBody>
          <a:bodyPr/>
          <a:lstStyle/>
          <a:p>
            <a:endParaRPr lang="es-CO"/>
          </a:p>
        </p:txBody>
      </p:sp>
      <p:pic>
        <p:nvPicPr>
          <p:cNvPr id="5" name="Marcador de contenido 4">
            <a:extLst>
              <a:ext uri="{FF2B5EF4-FFF2-40B4-BE49-F238E27FC236}">
                <a16:creationId xmlns:a16="http://schemas.microsoft.com/office/drawing/2014/main" id="{A1B41A41-8AE7-4307-B106-8C0BE1E24D96}"/>
              </a:ext>
            </a:extLst>
          </p:cNvPr>
          <p:cNvPicPr>
            <a:picLocks noGrp="1" noChangeAspect="1"/>
          </p:cNvPicPr>
          <p:nvPr>
            <p:ph idx="1"/>
          </p:nvPr>
        </p:nvPicPr>
        <p:blipFill rotWithShape="1">
          <a:blip r:embed="rId2"/>
          <a:srcRect l="13387" t="23171" r="40208" b="18114"/>
          <a:stretch/>
        </p:blipFill>
        <p:spPr>
          <a:xfrm>
            <a:off x="636104" y="660030"/>
            <a:ext cx="10813773" cy="5502231"/>
          </a:xfrm>
        </p:spPr>
      </p:pic>
    </p:spTree>
    <p:extLst>
      <p:ext uri="{BB962C8B-B14F-4D97-AF65-F5344CB8AC3E}">
        <p14:creationId xmlns:p14="http://schemas.microsoft.com/office/powerpoint/2010/main" val="409129024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ánico">
  <a:themeElements>
    <a:clrScheme name="Orgánico">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á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á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360</TotalTime>
  <Words>1909</Words>
  <Application>Microsoft Office PowerPoint</Application>
  <PresentationFormat>Panorámica</PresentationFormat>
  <Paragraphs>242</Paragraphs>
  <Slides>36</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36</vt:i4>
      </vt:variant>
    </vt:vector>
  </HeadingPairs>
  <TitlesOfParts>
    <vt:vector size="41" baseType="lpstr">
      <vt:lpstr>Arial</vt:lpstr>
      <vt:lpstr>Arial Black</vt:lpstr>
      <vt:lpstr>Garamond</vt:lpstr>
      <vt:lpstr>Google Sans</vt:lpstr>
      <vt:lpstr>Orgánico</vt:lpstr>
      <vt:lpstr>Métodos de investigación</vt:lpstr>
      <vt:lpstr>Propósito: </vt:lpstr>
      <vt:lpstr>Objetivos:</vt:lpstr>
      <vt:lpstr>¿Qué es investigar? </vt:lpstr>
      <vt:lpstr>Grosso modo:  </vt:lpstr>
      <vt:lpstr>Presentación de PowerPoint</vt:lpstr>
      <vt:lpstr>Presentación de PowerPoint</vt:lpstr>
      <vt:lpstr>Presentación de PowerPoint</vt:lpstr>
      <vt:lpstr>Enfoque: </vt:lpstr>
      <vt:lpstr>Presentación de PowerPoint</vt:lpstr>
      <vt:lpstr>Presentación de PowerPoint</vt:lpstr>
      <vt:lpstr>Presentación de PowerPoint</vt:lpstr>
      <vt:lpstr>Las metodologías más utilizadas en trabajos de Investigación  </vt:lpstr>
      <vt:lpstr>Presentación de PowerPoint</vt:lpstr>
      <vt:lpstr>Presentación de PowerPoint</vt:lpstr>
      <vt:lpstr>Presentación de PowerPoint</vt:lpstr>
      <vt:lpstr>Presentación de PowerPoint</vt:lpstr>
      <vt:lpstr>Presentación de PowerPoint</vt:lpstr>
      <vt:lpstr>Instrumentos de recolección de datos:  </vt:lpstr>
      <vt:lpstr>Diseños Cuantitativos</vt:lpstr>
      <vt:lpstr>Presentación de PowerPoint</vt:lpstr>
      <vt:lpstr>Presentación de PowerPoint</vt:lpstr>
      <vt:lpstr>Diseños Cualitativos y Mixtos</vt:lpstr>
      <vt:lpstr>Presentación de PowerPoint</vt:lpstr>
      <vt:lpstr>TIPO DE INVESTIGACIÓN:</vt:lpstr>
      <vt:lpstr>Presentación de PowerPoint</vt:lpstr>
      <vt:lpstr>DISEÑO O METODO DE INESTIGACION</vt:lpstr>
      <vt:lpstr>Presentación de PowerPoint</vt:lpstr>
      <vt:lpstr>Presentación de PowerPoint</vt:lpstr>
      <vt:lpstr>Presentación de PowerPoint</vt:lpstr>
      <vt:lpstr>Presentación de PowerPoint</vt:lpstr>
      <vt:lpstr>TÉCNICAS E INTRUMNTOS DE RECOLECCIÓN DE DATOS:</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MI PC</dc:creator>
  <cp:lastModifiedBy>MI PC</cp:lastModifiedBy>
  <cp:revision>30</cp:revision>
  <dcterms:created xsi:type="dcterms:W3CDTF">2026-07-29T16:23:01Z</dcterms:created>
  <dcterms:modified xsi:type="dcterms:W3CDTF">2026-09-24T13:22:36Z</dcterms:modified>
</cp:coreProperties>
</file>