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75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53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57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8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566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07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77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4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258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722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029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30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26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05840"/>
            <a:ext cx="76809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1C304A"/>
                </a:solidFill>
                <a:latin typeface="Aptos"/>
              </a:defRPr>
            </a:pPr>
            <a:r>
              <a:t>LOS DATOS</a:t>
            </a:r>
          </a:p>
          <a:p>
            <a:pPr>
              <a:defRPr sz="3400" b="1">
                <a:solidFill>
                  <a:srgbClr val="1C304A"/>
                </a:solidFill>
                <a:latin typeface="Aptos"/>
              </a:defRPr>
            </a:pPr>
            <a:r>
              <a:t>TAMBIÉN CUENTAN HISTORIAS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799" y="4309491"/>
            <a:ext cx="10315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8484"/>
                </a:solidFill>
                <a:latin typeface="Aptos"/>
              </a:defRPr>
            </a:pPr>
            <a:r>
              <a:rPr dirty="0" err="1"/>
              <a:t>Estadística</a:t>
            </a:r>
            <a:r>
              <a:rPr dirty="0"/>
              <a:t> </a:t>
            </a:r>
            <a:r>
              <a:rPr dirty="0" err="1"/>
              <a:t>aplicada</a:t>
            </a:r>
            <a:r>
              <a:rPr dirty="0"/>
              <a:t> a la </a:t>
            </a:r>
            <a:r>
              <a:rPr dirty="0" err="1"/>
              <a:t>escolaridad</a:t>
            </a:r>
            <a:r>
              <a:rPr dirty="0"/>
              <a:t> de las </a:t>
            </a:r>
            <a:r>
              <a:rPr dirty="0" err="1"/>
              <a:t>mujeres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Latinoamérica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726604" y="2251008"/>
            <a:ext cx="107384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283038"/>
                </a:solidFill>
                <a:latin typeface="Aptos"/>
              </a:defRPr>
            </a:pPr>
            <a:r>
              <a:rPr lang="es-ES" sz="3200" dirty="0"/>
              <a:t>PROPÓSITO: Analiza las condiciones educativas de las mujeres en Latinoamérica mediante medidas estadísticas y gráficos para formular conclusiones sobre las desigualdades sociales. </a:t>
            </a: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¿Qué vamos a aprender?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46E78"/>
                </a:solidFill>
                <a:latin typeface="Aptos"/>
              </a:defRPr>
            </a:pPr>
            <a:r>
              <a:t>Al finalizar, podrás calcular e interpretar medidas y comunicar conclusiones responsables.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Organizar</a:t>
            </a:r>
            <a:r>
              <a:rPr dirty="0"/>
              <a:t> </a:t>
            </a:r>
            <a:r>
              <a:rPr dirty="0" err="1"/>
              <a:t>datos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una </a:t>
            </a:r>
            <a:r>
              <a:rPr dirty="0" err="1"/>
              <a:t>tabla</a:t>
            </a:r>
            <a:r>
              <a:rPr dirty="0"/>
              <a:t> y </a:t>
            </a:r>
            <a:r>
              <a:rPr dirty="0" err="1"/>
              <a:t>reconocer</a:t>
            </a:r>
            <a:r>
              <a:rPr dirty="0"/>
              <a:t> las variables.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Calcular</a:t>
            </a:r>
            <a:r>
              <a:rPr dirty="0"/>
              <a:t> media, </a:t>
            </a:r>
            <a:r>
              <a:rPr dirty="0" err="1"/>
              <a:t>mediana</a:t>
            </a:r>
            <a:r>
              <a:rPr dirty="0"/>
              <a:t> y </a:t>
            </a:r>
            <a:r>
              <a:rPr dirty="0" err="1"/>
              <a:t>moda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Calcular</a:t>
            </a:r>
            <a:r>
              <a:rPr dirty="0"/>
              <a:t> </a:t>
            </a:r>
            <a:r>
              <a:rPr dirty="0" err="1"/>
              <a:t>rango</a:t>
            </a:r>
            <a:r>
              <a:rPr dirty="0"/>
              <a:t>, </a:t>
            </a:r>
            <a:r>
              <a:rPr dirty="0" err="1"/>
              <a:t>varianza</a:t>
            </a:r>
            <a:r>
              <a:rPr dirty="0"/>
              <a:t> y </a:t>
            </a:r>
            <a:r>
              <a:rPr dirty="0" err="1"/>
              <a:t>desviación</a:t>
            </a:r>
            <a:r>
              <a:rPr dirty="0"/>
              <a:t> </a:t>
            </a:r>
            <a:r>
              <a:rPr dirty="0" err="1"/>
              <a:t>estándar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Obtener</a:t>
            </a:r>
            <a:r>
              <a:rPr dirty="0"/>
              <a:t> </a:t>
            </a:r>
            <a:r>
              <a:rPr dirty="0" err="1"/>
              <a:t>cuartiles</a:t>
            </a:r>
            <a:r>
              <a:rPr dirty="0"/>
              <a:t> y </a:t>
            </a:r>
            <a:r>
              <a:rPr dirty="0" err="1"/>
              <a:t>rango</a:t>
            </a:r>
            <a:r>
              <a:rPr dirty="0"/>
              <a:t> </a:t>
            </a:r>
            <a:r>
              <a:rPr dirty="0" err="1"/>
              <a:t>intercuartílico</a:t>
            </a:r>
            <a:r>
              <a:rPr dirty="0"/>
              <a:t>; </a:t>
            </a:r>
            <a:r>
              <a:rPr dirty="0" err="1"/>
              <a:t>construir</a:t>
            </a:r>
            <a:r>
              <a:rPr dirty="0"/>
              <a:t> un </a:t>
            </a:r>
            <a:r>
              <a:rPr dirty="0" err="1"/>
              <a:t>diagrama</a:t>
            </a:r>
            <a:r>
              <a:rPr dirty="0"/>
              <a:t> de </a:t>
            </a:r>
            <a:r>
              <a:rPr dirty="0" err="1"/>
              <a:t>caja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Representar</a:t>
            </a:r>
            <a:r>
              <a:rPr dirty="0"/>
              <a:t> la </a:t>
            </a:r>
            <a:r>
              <a:rPr dirty="0" err="1"/>
              <a:t>relación</a:t>
            </a:r>
            <a:r>
              <a:rPr dirty="0"/>
              <a:t> entre dos variables con un </a:t>
            </a:r>
            <a:r>
              <a:rPr dirty="0" err="1"/>
              <a:t>gráfico</a:t>
            </a:r>
            <a:r>
              <a:rPr dirty="0"/>
              <a:t> de </a:t>
            </a:r>
            <a:r>
              <a:rPr dirty="0" err="1"/>
              <a:t>dispersión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Formular </a:t>
            </a:r>
            <a:r>
              <a:rPr dirty="0" err="1"/>
              <a:t>conclusiones</a:t>
            </a:r>
            <a:r>
              <a:rPr dirty="0"/>
              <a:t> sin </a:t>
            </a:r>
            <a:r>
              <a:rPr dirty="0" err="1"/>
              <a:t>confundir</a:t>
            </a:r>
            <a:r>
              <a:rPr dirty="0"/>
              <a:t> </a:t>
            </a:r>
            <a:r>
              <a:rPr dirty="0" err="1"/>
              <a:t>asociación</a:t>
            </a:r>
            <a:r>
              <a:rPr dirty="0"/>
              <a:t> con </a:t>
            </a:r>
            <a:r>
              <a:rPr dirty="0" err="1"/>
              <a:t>causalidad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Antes de empezar: ¿de dónde salen los datos?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50876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rPr dirty="0"/>
              <a:t>•  Este conjunto de </a:t>
            </a:r>
            <a:r>
              <a:rPr dirty="0" err="1"/>
              <a:t>datos</a:t>
            </a:r>
            <a:r>
              <a:rPr dirty="0"/>
              <a:t> es SIMULADO: </a:t>
            </a:r>
            <a:r>
              <a:rPr dirty="0" err="1"/>
              <a:t>fue</a:t>
            </a:r>
            <a:r>
              <a:rPr dirty="0"/>
              <a:t> </a:t>
            </a:r>
            <a:r>
              <a:rPr dirty="0" err="1"/>
              <a:t>creado</a:t>
            </a:r>
            <a:r>
              <a:rPr dirty="0"/>
              <a:t> para </a:t>
            </a:r>
            <a:r>
              <a:rPr dirty="0" err="1"/>
              <a:t>practicar</a:t>
            </a:r>
            <a:r>
              <a:rPr dirty="0"/>
              <a:t> </a:t>
            </a:r>
            <a:r>
              <a:rPr dirty="0" err="1"/>
              <a:t>procedimientos</a:t>
            </a:r>
            <a:r>
              <a:rPr dirty="0"/>
              <a:t> </a:t>
            </a:r>
            <a:r>
              <a:rPr dirty="0" err="1"/>
              <a:t>estadísticos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rPr dirty="0"/>
              <a:t>•  No </a:t>
            </a:r>
            <a:r>
              <a:rPr dirty="0" err="1"/>
              <a:t>representa</a:t>
            </a:r>
            <a:r>
              <a:rPr dirty="0"/>
              <a:t> </a:t>
            </a:r>
            <a:r>
              <a:rPr dirty="0" err="1"/>
              <a:t>cifras</a:t>
            </a:r>
            <a:r>
              <a:rPr dirty="0"/>
              <a:t> </a:t>
            </a:r>
            <a:r>
              <a:rPr dirty="0" err="1"/>
              <a:t>oficiales</a:t>
            </a:r>
            <a:r>
              <a:rPr dirty="0"/>
              <a:t> de </a:t>
            </a:r>
            <a:r>
              <a:rPr dirty="0" err="1"/>
              <a:t>Brasil</a:t>
            </a:r>
            <a:r>
              <a:rPr dirty="0"/>
              <a:t>, Colombia, Ecuador, Panamá, Perú </a:t>
            </a:r>
            <a:r>
              <a:rPr dirty="0" err="1"/>
              <a:t>ni</a:t>
            </a:r>
            <a:r>
              <a:rPr dirty="0"/>
              <a:t> Uruguay.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rPr dirty="0"/>
              <a:t>•  La variable es </a:t>
            </a:r>
            <a:r>
              <a:rPr dirty="0" err="1"/>
              <a:t>años</a:t>
            </a:r>
            <a:r>
              <a:rPr dirty="0"/>
              <a:t> </a:t>
            </a:r>
            <a:r>
              <a:rPr dirty="0" err="1"/>
              <a:t>promedio</a:t>
            </a:r>
            <a:r>
              <a:rPr dirty="0"/>
              <a:t> de </a:t>
            </a:r>
            <a:r>
              <a:rPr dirty="0" err="1"/>
              <a:t>escolaridad</a:t>
            </a:r>
            <a:r>
              <a:rPr dirty="0"/>
              <a:t> por </a:t>
            </a:r>
            <a:r>
              <a:rPr dirty="0" err="1"/>
              <a:t>país</a:t>
            </a:r>
            <a:r>
              <a:rPr dirty="0"/>
              <a:t> y </a:t>
            </a:r>
            <a:r>
              <a:rPr dirty="0" err="1"/>
              <a:t>grupo</a:t>
            </a:r>
            <a:r>
              <a:rPr dirty="0"/>
              <a:t> de </a:t>
            </a:r>
            <a:r>
              <a:rPr dirty="0" err="1"/>
              <a:t>edad</a:t>
            </a:r>
            <a:r>
              <a:rPr dirty="0"/>
              <a:t>, para </a:t>
            </a:r>
            <a:r>
              <a:rPr dirty="0" err="1"/>
              <a:t>mujeres</a:t>
            </a:r>
            <a:r>
              <a:rPr dirty="0"/>
              <a:t> (</a:t>
            </a:r>
            <a:r>
              <a:rPr dirty="0" err="1"/>
              <a:t>contexto</a:t>
            </a:r>
            <a:r>
              <a:rPr dirty="0"/>
              <a:t> </a:t>
            </a:r>
            <a:r>
              <a:rPr dirty="0" err="1"/>
              <a:t>didáctico</a:t>
            </a:r>
            <a:r>
              <a:rPr dirty="0"/>
              <a:t>).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En</a:t>
            </a:r>
            <a:r>
              <a:rPr dirty="0"/>
              <a:t> una </a:t>
            </a:r>
            <a:r>
              <a:rPr dirty="0" err="1"/>
              <a:t>investigación</a:t>
            </a:r>
            <a:r>
              <a:rPr dirty="0"/>
              <a:t> real, se debe registrar la </a:t>
            </a:r>
            <a:r>
              <a:rPr dirty="0" err="1"/>
              <a:t>fuente</a:t>
            </a:r>
            <a:r>
              <a:rPr dirty="0"/>
              <a:t>,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año</a:t>
            </a:r>
            <a:r>
              <a:rPr dirty="0"/>
              <a:t>, la población y la </a:t>
            </a:r>
            <a:r>
              <a:rPr dirty="0" err="1"/>
              <a:t>definición</a:t>
            </a:r>
            <a:r>
              <a:rPr dirty="0"/>
              <a:t> exacta de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indicador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rPr dirty="0"/>
              <a:t>•  Los </a:t>
            </a:r>
            <a:r>
              <a:rPr dirty="0" err="1"/>
              <a:t>datos</a:t>
            </a:r>
            <a:r>
              <a:rPr dirty="0"/>
              <a:t> </a:t>
            </a:r>
            <a:r>
              <a:rPr dirty="0" err="1"/>
              <a:t>simulados</a:t>
            </a:r>
            <a:r>
              <a:rPr dirty="0"/>
              <a:t> no </a:t>
            </a:r>
            <a:r>
              <a:rPr dirty="0" err="1"/>
              <a:t>deben</a:t>
            </a:r>
            <a:r>
              <a:rPr dirty="0"/>
              <a:t> </a:t>
            </a:r>
            <a:r>
              <a:rPr dirty="0" err="1"/>
              <a:t>citarse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evidencia</a:t>
            </a:r>
            <a:r>
              <a:rPr dirty="0"/>
              <a:t> de una </a:t>
            </a:r>
            <a:r>
              <a:rPr dirty="0" err="1"/>
              <a:t>situación</a:t>
            </a:r>
            <a:r>
              <a:rPr dirty="0"/>
              <a:t> real.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Tabla de datos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46E78"/>
                </a:solidFill>
                <a:latin typeface="Aptos"/>
              </a:defRPr>
            </a:pPr>
            <a:r>
              <a:t>Años promedio de escolaridad: valores ficticios con fines educativos.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463040"/>
          <a:ext cx="1042416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6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6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3954"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País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15–29 años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30–64 años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65 años y más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 err="1"/>
                        <a:t>Brasil</a:t>
                      </a:r>
                      <a:endParaRPr dirty="0"/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11,2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9,6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5,8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Colombia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10,4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8,7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4,6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Ecuador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10,8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9,2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5,1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Panamá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11,5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10,3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6,4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/>
                        <a:t>Perú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9,8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7,9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3,7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956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Uruguay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10,1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8,8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/>
                        <a:t>5,5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5835015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B8484"/>
                </a:solidFill>
                <a:latin typeface="Aptos"/>
              </a:defRPr>
            </a:pPr>
            <a:r>
              <a:rPr dirty="0"/>
              <a:t>Para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grupo</a:t>
            </a:r>
            <a:r>
              <a:rPr dirty="0"/>
              <a:t> de </a:t>
            </a:r>
            <a:r>
              <a:rPr dirty="0" err="1"/>
              <a:t>edad</a:t>
            </a:r>
            <a:r>
              <a:rPr dirty="0"/>
              <a:t> hay 6 </a:t>
            </a:r>
            <a:r>
              <a:rPr dirty="0" err="1"/>
              <a:t>observaciones</a:t>
            </a:r>
            <a:r>
              <a:rPr dirty="0"/>
              <a:t>: una por </a:t>
            </a:r>
            <a:r>
              <a:rPr dirty="0" err="1"/>
              <a:t>país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Variables y unidad de análisis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508760"/>
            <a:ext cx="106070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Variable </a:t>
            </a:r>
            <a:r>
              <a:rPr dirty="0" err="1"/>
              <a:t>cuantitativa</a:t>
            </a:r>
            <a:r>
              <a:rPr dirty="0"/>
              <a:t>: </a:t>
            </a:r>
            <a:r>
              <a:rPr dirty="0" err="1"/>
              <a:t>años</a:t>
            </a:r>
            <a:r>
              <a:rPr dirty="0"/>
              <a:t> </a:t>
            </a:r>
            <a:r>
              <a:rPr dirty="0" err="1"/>
              <a:t>promedio</a:t>
            </a:r>
            <a:r>
              <a:rPr dirty="0"/>
              <a:t> de </a:t>
            </a:r>
            <a:r>
              <a:rPr dirty="0" err="1"/>
              <a:t>escolaridad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Variable </a:t>
            </a:r>
            <a:r>
              <a:rPr dirty="0" err="1"/>
              <a:t>categórica</a:t>
            </a:r>
            <a:r>
              <a:rPr dirty="0"/>
              <a:t>: </a:t>
            </a:r>
            <a:r>
              <a:rPr dirty="0" err="1"/>
              <a:t>país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Grupo de </a:t>
            </a:r>
            <a:r>
              <a:rPr dirty="0" err="1"/>
              <a:t>edad</a:t>
            </a:r>
            <a:r>
              <a:rPr dirty="0"/>
              <a:t>: 15–29, 30–64 y 65 </a:t>
            </a:r>
            <a:r>
              <a:rPr dirty="0" err="1"/>
              <a:t>años</a:t>
            </a:r>
            <a:r>
              <a:rPr dirty="0"/>
              <a:t> o </a:t>
            </a:r>
            <a:r>
              <a:rPr dirty="0" err="1"/>
              <a:t>más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Unidad de </a:t>
            </a:r>
            <a:r>
              <a:rPr dirty="0" err="1"/>
              <a:t>análisis</a:t>
            </a:r>
            <a:r>
              <a:rPr dirty="0"/>
              <a:t>: </a:t>
            </a:r>
            <a:r>
              <a:rPr dirty="0" err="1"/>
              <a:t>cada</a:t>
            </a:r>
            <a:r>
              <a:rPr dirty="0"/>
              <a:t> valor </a:t>
            </a:r>
            <a:r>
              <a:rPr dirty="0" err="1"/>
              <a:t>país</a:t>
            </a:r>
            <a:r>
              <a:rPr dirty="0"/>
              <a:t>–</a:t>
            </a:r>
            <a:r>
              <a:rPr dirty="0" err="1"/>
              <a:t>grupo</a:t>
            </a:r>
            <a:r>
              <a:rPr dirty="0"/>
              <a:t> de </a:t>
            </a:r>
            <a:r>
              <a:rPr dirty="0" err="1"/>
              <a:t>edad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Importante</a:t>
            </a:r>
            <a:r>
              <a:rPr dirty="0"/>
              <a:t>: </a:t>
            </a:r>
            <a:r>
              <a:rPr lang="es-ES" dirty="0"/>
              <a:t>C</a:t>
            </a:r>
            <a:r>
              <a:rPr dirty="0" err="1"/>
              <a:t>omparar</a:t>
            </a:r>
            <a:r>
              <a:rPr dirty="0"/>
              <a:t> </a:t>
            </a:r>
            <a:r>
              <a:rPr dirty="0" err="1"/>
              <a:t>grupos</a:t>
            </a:r>
            <a:r>
              <a:rPr dirty="0"/>
              <a:t> de </a:t>
            </a:r>
            <a:r>
              <a:rPr dirty="0" err="1"/>
              <a:t>edad</a:t>
            </a:r>
            <a:r>
              <a:rPr dirty="0"/>
              <a:t> no equivale a </a:t>
            </a:r>
            <a:r>
              <a:rPr dirty="0" err="1"/>
              <a:t>seguir</a:t>
            </a:r>
            <a:r>
              <a:rPr dirty="0"/>
              <a:t> a las </a:t>
            </a:r>
            <a:r>
              <a:rPr dirty="0" err="1"/>
              <a:t>mismas</a:t>
            </a:r>
            <a:r>
              <a:rPr dirty="0"/>
              <a:t> </a:t>
            </a:r>
            <a:r>
              <a:rPr dirty="0" err="1"/>
              <a:t>mujeres</a:t>
            </a:r>
            <a:r>
              <a:rPr dirty="0"/>
              <a:t> a lo largo de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vida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Tabla de frecuencias: ejemplo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46E78"/>
                </a:solidFill>
                <a:latin typeface="Aptos"/>
              </a:defRPr>
            </a:pPr>
            <a:r>
              <a:t>Grupo 15–29 años. Agrupamos los valores observados en intervalos.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1645920"/>
          <a:ext cx="1024128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4944"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Intervalo (años)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Frecuencia (fi)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Frecuencia relativa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dirty="0" err="1"/>
                        <a:t>Porcentaje</a:t>
                      </a:r>
                      <a:endParaRPr dirty="0"/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9,0–9,9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0,17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16,7%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10,0–10,9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3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0,50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50,0%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11,0–11,9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2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0,33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33,3%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Total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6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1,00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/>
                        <a:t>100%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5840" y="54406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B8484"/>
                </a:solidFill>
                <a:latin typeface="Aptos"/>
              </a:defRPr>
            </a:pPr>
            <a:r>
              <a:rPr dirty="0" err="1"/>
              <a:t>Frecuencia</a:t>
            </a:r>
            <a:r>
              <a:rPr dirty="0"/>
              <a:t> </a:t>
            </a:r>
            <a:r>
              <a:rPr dirty="0" err="1"/>
              <a:t>relativa</a:t>
            </a:r>
            <a:r>
              <a:rPr dirty="0"/>
              <a:t> = fi / n. </a:t>
            </a:r>
            <a:r>
              <a:rPr dirty="0" err="1"/>
              <a:t>Porcentaje</a:t>
            </a:r>
            <a:r>
              <a:rPr dirty="0"/>
              <a:t> = (fi / n) × 100.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Medidas de tendencia central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46E78"/>
                </a:solidFill>
                <a:latin typeface="Aptos"/>
              </a:defRPr>
            </a:pPr>
            <a:r>
              <a:t>Ejemplo resuelto: grupo de 15–29 años.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0704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Datos</a:t>
            </a:r>
            <a:r>
              <a:rPr dirty="0"/>
              <a:t> </a:t>
            </a:r>
            <a:r>
              <a:rPr dirty="0" err="1"/>
              <a:t>ordenados</a:t>
            </a:r>
            <a:r>
              <a:rPr dirty="0"/>
              <a:t>: 9,8, 10,1, 10,4, 10,8, 11,2, 11,5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Media: x̄ </a:t>
            </a:r>
            <a:endParaRPr lang="es-ES" dirty="0"/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= </a:t>
            </a:r>
            <a:r>
              <a:rPr dirty="0" err="1"/>
              <a:t>suma</a:t>
            </a:r>
            <a:r>
              <a:rPr dirty="0"/>
              <a:t> de los </a:t>
            </a:r>
            <a:r>
              <a:rPr dirty="0" err="1"/>
              <a:t>datos</a:t>
            </a:r>
            <a:r>
              <a:rPr dirty="0"/>
              <a:t> / n </a:t>
            </a:r>
            <a:endParaRPr lang="es-ES" dirty="0"/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= 63,8 / 6 </a:t>
            </a:r>
            <a:endParaRPr lang="es-ES" dirty="0"/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= 10,63 </a:t>
            </a:r>
            <a:r>
              <a:rPr dirty="0" err="1"/>
              <a:t>años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Mediana</a:t>
            </a:r>
            <a:r>
              <a:rPr dirty="0"/>
              <a:t>: </a:t>
            </a:r>
            <a:r>
              <a:rPr dirty="0" err="1"/>
              <a:t>promedio</a:t>
            </a:r>
            <a:r>
              <a:rPr dirty="0"/>
              <a:t> del 3,er y 4,º </a:t>
            </a:r>
            <a:r>
              <a:rPr dirty="0" err="1"/>
              <a:t>dato</a:t>
            </a:r>
            <a:r>
              <a:rPr dirty="0"/>
              <a:t> </a:t>
            </a:r>
            <a:r>
              <a:rPr lang="es-ES" dirty="0"/>
              <a:t> (dado que son 6)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= 10,60 </a:t>
            </a:r>
            <a:r>
              <a:rPr dirty="0" err="1"/>
              <a:t>años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Moda</a:t>
            </a:r>
            <a:r>
              <a:rPr dirty="0"/>
              <a:t>: no hay; </a:t>
            </a:r>
            <a:r>
              <a:rPr dirty="0" err="1"/>
              <a:t>ningún</a:t>
            </a:r>
            <a:r>
              <a:rPr dirty="0"/>
              <a:t> valor se </a:t>
            </a:r>
            <a:r>
              <a:rPr dirty="0" err="1"/>
              <a:t>repite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Interpretación</a:t>
            </a:r>
            <a:r>
              <a:rPr dirty="0"/>
              <a:t>: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promedio</a:t>
            </a:r>
            <a:r>
              <a:rPr dirty="0"/>
              <a:t> resume </a:t>
            </a:r>
            <a:r>
              <a:rPr dirty="0" err="1"/>
              <a:t>el</a:t>
            </a:r>
            <a:r>
              <a:rPr dirty="0"/>
              <a:t> conjunto, </a:t>
            </a:r>
            <a:r>
              <a:rPr dirty="0" err="1"/>
              <a:t>pero</a:t>
            </a:r>
            <a:r>
              <a:rPr dirty="0"/>
              <a:t> no </a:t>
            </a:r>
            <a:r>
              <a:rPr dirty="0" err="1"/>
              <a:t>explica</a:t>
            </a:r>
            <a:r>
              <a:rPr dirty="0"/>
              <a:t> las </a:t>
            </a:r>
            <a:r>
              <a:rPr dirty="0" err="1"/>
              <a:t>causas</a:t>
            </a:r>
            <a:r>
              <a:rPr dirty="0"/>
              <a:t> de las </a:t>
            </a:r>
            <a:r>
              <a:rPr dirty="0" err="1"/>
              <a:t>diferencias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Tendencia central: comparación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97280" y="1828800"/>
          <a:ext cx="987552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Medida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15–29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30–64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65 y más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Media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10,63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9,08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5,18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Mediana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10,60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9,00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5,30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Moda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No hay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No hay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No hay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97280" y="4754880"/>
            <a:ext cx="9875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1B8484"/>
                </a:solidFill>
                <a:latin typeface="Aptos"/>
              </a:defRPr>
            </a:pPr>
            <a:r>
              <a:t>Pregunta: ¿qué patrón observas entre los grupos de edad? ¿Qué explicaciones necesitarías investigar?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Medidas de dispersión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46E78"/>
                </a:solidFill>
                <a:latin typeface="Aptos"/>
              </a:defRPr>
            </a:pPr>
            <a:r>
              <a:t>Usaremos varianza poblacional: dividimos entre N = 6.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569321"/>
              </p:ext>
            </p:extLst>
          </p:nvPr>
        </p:nvGraphicFramePr>
        <p:xfrm>
          <a:off x="914400" y="1600200"/>
          <a:ext cx="102412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Medida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15–29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30–64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65 y más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/>
                        <a:t>Rango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1,70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2,40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/>
                        <a:t>2,70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 err="1"/>
                        <a:t>Varianza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poblacional</a:t>
                      </a:r>
                      <a:endParaRPr dirty="0"/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0,36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0,56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/>
                        <a:t>0,75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Desviación estándar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0,60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0,75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/>
                        <a:t>0,87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" y="4892040"/>
            <a:ext cx="10515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B8484"/>
                </a:solidFill>
                <a:latin typeface="Aptos"/>
              </a:defRPr>
            </a:pPr>
            <a:r>
              <a:t>Rango = máximo − mínimo     |     Varianza = Σ(x − x̄)² / N     |     Desviación estándar = √varianza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6692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283038"/>
                </a:solidFill>
                <a:latin typeface="Aptos"/>
              </a:defRPr>
            </a:pPr>
            <a:r>
              <a:t>Interpretación: mayor desviación estándar significa datos más dispersos respecto a la media.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Ejemplo: calcular dispersión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46E78"/>
                </a:solidFill>
                <a:latin typeface="Aptos"/>
              </a:defRPr>
            </a:pPr>
            <a:r>
              <a:t>Grupo 15–29 años.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0704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Máximo</a:t>
            </a:r>
            <a:r>
              <a:rPr dirty="0"/>
              <a:t> = 11,5; </a:t>
            </a:r>
            <a:r>
              <a:rPr dirty="0" err="1"/>
              <a:t>mínimo</a:t>
            </a:r>
            <a:r>
              <a:rPr dirty="0"/>
              <a:t> = 9,8.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rPr dirty="0"/>
              <a:t>•  Rango = 11,5 − 9,8 = 1,7 </a:t>
            </a:r>
            <a:r>
              <a:rPr dirty="0" err="1"/>
              <a:t>años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rPr dirty="0"/>
              <a:t>•  Media </a:t>
            </a:r>
            <a:r>
              <a:rPr dirty="0" err="1"/>
              <a:t>aproximada</a:t>
            </a:r>
            <a:r>
              <a:rPr dirty="0"/>
              <a:t> = 10,63 </a:t>
            </a:r>
            <a:r>
              <a:rPr dirty="0" err="1"/>
              <a:t>años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Varianza</a:t>
            </a:r>
            <a:r>
              <a:rPr dirty="0"/>
              <a:t> </a:t>
            </a:r>
            <a:r>
              <a:rPr dirty="0" err="1"/>
              <a:t>poblacional</a:t>
            </a:r>
            <a:r>
              <a:rPr dirty="0"/>
              <a:t> ≈ 0,356</a:t>
            </a:r>
            <a:endParaRPr lang="es-ES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1900">
                <a:solidFill>
                  <a:srgbClr val="283038"/>
                </a:solidFill>
                <a:latin typeface="Aptos"/>
              </a:defRPr>
            </a:pPr>
            <a:r>
              <a:rPr lang="es-ES" dirty="0"/>
              <a:t>D</a:t>
            </a:r>
            <a:r>
              <a:rPr dirty="0" err="1"/>
              <a:t>esviación</a:t>
            </a:r>
            <a:r>
              <a:rPr dirty="0"/>
              <a:t> </a:t>
            </a:r>
            <a:r>
              <a:rPr dirty="0" err="1"/>
              <a:t>estándar</a:t>
            </a:r>
            <a:r>
              <a:rPr dirty="0"/>
              <a:t> ≈ 0,596 </a:t>
            </a:r>
            <a:r>
              <a:rPr dirty="0" err="1"/>
              <a:t>años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Medidas de posición: cuartiles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2250"/>
              </p:ext>
            </p:extLst>
          </p:nvPr>
        </p:nvGraphicFramePr>
        <p:xfrm>
          <a:off x="914400" y="1110615"/>
          <a:ext cx="1024128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Resumen de cinco números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15–29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30–64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65 y más</a:t>
                      </a:r>
                    </a:p>
                  </a:txBody>
                  <a:tcPr marL="64008" marR="64008" marT="36576" marB="27432">
                    <a:solidFill>
                      <a:srgbClr val="1C30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Mínimo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9,80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7,90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3,70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Q1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9,95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8,30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4,15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Q2 / mediana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10,60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9,00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5,30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Q3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11,35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9,95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6,10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Máximo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11,50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10,30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6,40</a:t>
                      </a:r>
                    </a:p>
                  </a:txBody>
                  <a:tcPr marL="64008" marR="64008" marT="36576" marB="2743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RIQ = Q3−Q1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/>
                        <a:t>1,40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t>1,65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83038"/>
                          </a:solidFill>
                          <a:latin typeface="Aptos"/>
                        </a:defRPr>
                      </a:pPr>
                      <a:r>
                        <a:rPr dirty="0"/>
                        <a:t>1,95</a:t>
                      </a:r>
                    </a:p>
                  </a:txBody>
                  <a:tcPr marL="64008" marR="64008" marT="36576" marB="27432">
                    <a:solidFill>
                      <a:srgbClr val="EB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2960" y="5760720"/>
            <a:ext cx="10789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46E78"/>
                </a:solidFill>
                <a:latin typeface="Aptos"/>
              </a:defRPr>
            </a:pPr>
            <a:r>
              <a:rPr sz="1600" b="1" dirty="0" err="1">
                <a:solidFill>
                  <a:srgbClr val="FF0000"/>
                </a:solidFill>
              </a:rPr>
              <a:t>Método</a:t>
            </a:r>
            <a:r>
              <a:rPr sz="1600" b="1" dirty="0">
                <a:solidFill>
                  <a:srgbClr val="FF0000"/>
                </a:solidFill>
              </a:rPr>
              <a:t> </a:t>
            </a:r>
            <a:r>
              <a:rPr sz="1600" b="1" dirty="0" err="1">
                <a:solidFill>
                  <a:srgbClr val="FF0000"/>
                </a:solidFill>
              </a:rPr>
              <a:t>usado</a:t>
            </a:r>
            <a:r>
              <a:rPr sz="1600" b="1" dirty="0">
                <a:solidFill>
                  <a:srgbClr val="FF0000"/>
                </a:solidFill>
              </a:rPr>
              <a:t>: </a:t>
            </a:r>
            <a:r>
              <a:rPr sz="1600" b="1" dirty="0" err="1">
                <a:solidFill>
                  <a:srgbClr val="FF0000"/>
                </a:solidFill>
              </a:rPr>
              <a:t>ordenar</a:t>
            </a:r>
            <a:r>
              <a:rPr sz="1600" b="1" dirty="0">
                <a:solidFill>
                  <a:srgbClr val="FF0000"/>
                </a:solidFill>
              </a:rPr>
              <a:t> los 6 </a:t>
            </a:r>
            <a:r>
              <a:rPr sz="1600" b="1" dirty="0" err="1">
                <a:solidFill>
                  <a:srgbClr val="FF0000"/>
                </a:solidFill>
              </a:rPr>
              <a:t>datos</a:t>
            </a:r>
            <a:r>
              <a:rPr sz="1600" b="1" dirty="0">
                <a:solidFill>
                  <a:srgbClr val="FF0000"/>
                </a:solidFill>
              </a:rPr>
              <a:t>; Q1 es la </a:t>
            </a:r>
            <a:r>
              <a:rPr sz="1600" b="1" dirty="0" err="1">
                <a:solidFill>
                  <a:srgbClr val="FF0000"/>
                </a:solidFill>
              </a:rPr>
              <a:t>mediana</a:t>
            </a:r>
            <a:r>
              <a:rPr sz="1600" b="1" dirty="0">
                <a:solidFill>
                  <a:srgbClr val="FF0000"/>
                </a:solidFill>
              </a:rPr>
              <a:t> de los 3 </a:t>
            </a:r>
            <a:r>
              <a:rPr sz="1600" b="1" dirty="0" err="1">
                <a:solidFill>
                  <a:srgbClr val="FF0000"/>
                </a:solidFill>
              </a:rPr>
              <a:t>inferiores</a:t>
            </a:r>
            <a:r>
              <a:rPr sz="1600" b="1" dirty="0">
                <a:solidFill>
                  <a:srgbClr val="FF0000"/>
                </a:solidFill>
              </a:rPr>
              <a:t> y Q3 de los 3 </a:t>
            </a:r>
            <a:r>
              <a:rPr sz="1600" b="1" dirty="0" err="1">
                <a:solidFill>
                  <a:srgbClr val="FF0000"/>
                </a:solidFill>
              </a:rPr>
              <a:t>superiores</a:t>
            </a:r>
            <a:r>
              <a:rPr sz="1600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Gráfico de caja y bigotes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10972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46E78"/>
                </a:solidFill>
                <a:latin typeface="Aptos"/>
              </a:defRPr>
            </a:pPr>
            <a:r>
              <a:rPr sz="2000"/>
              <a:t>La caja muestra el 50 % central de los datos; la línea interior es la mediana.</a:t>
            </a:r>
          </a:p>
        </p:txBody>
      </p:sp>
      <p:pic>
        <p:nvPicPr>
          <p:cNvPr id="7" name="Picture 6" descr="caj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371600"/>
            <a:ext cx="9601200" cy="54006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18660" y="352485"/>
            <a:ext cx="7901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B8484"/>
                </a:solidFill>
                <a:latin typeface="Aptos"/>
              </a:defRPr>
            </a:pPr>
            <a:r>
              <a:rPr sz="2000" dirty="0" err="1"/>
              <a:t>Compara</a:t>
            </a:r>
            <a:r>
              <a:rPr sz="2000" dirty="0"/>
              <a:t>: ¿</a:t>
            </a:r>
            <a:r>
              <a:rPr sz="2000" dirty="0" err="1"/>
              <a:t>qué</a:t>
            </a:r>
            <a:r>
              <a:rPr sz="2000" dirty="0"/>
              <a:t> </a:t>
            </a:r>
            <a:r>
              <a:rPr sz="2000" dirty="0" err="1"/>
              <a:t>grupo</a:t>
            </a:r>
            <a:r>
              <a:rPr sz="2000" dirty="0"/>
              <a:t> </a:t>
            </a:r>
            <a:r>
              <a:rPr sz="2000" dirty="0" err="1"/>
              <a:t>tiene</a:t>
            </a:r>
            <a:r>
              <a:rPr sz="2000" dirty="0"/>
              <a:t> mayor </a:t>
            </a:r>
            <a:r>
              <a:rPr sz="2000" dirty="0" err="1"/>
              <a:t>dispersión</a:t>
            </a:r>
            <a:r>
              <a:rPr sz="2000" dirty="0"/>
              <a:t> total? ¿</a:t>
            </a:r>
            <a:r>
              <a:rPr sz="2000" dirty="0" err="1"/>
              <a:t>Cuál</a:t>
            </a:r>
            <a:r>
              <a:rPr sz="2000" dirty="0"/>
              <a:t> </a:t>
            </a:r>
            <a:r>
              <a:rPr sz="2000" dirty="0" err="1"/>
              <a:t>tiene</a:t>
            </a:r>
            <a:r>
              <a:rPr sz="2000" dirty="0"/>
              <a:t> mayor </a:t>
            </a:r>
            <a:r>
              <a:rPr sz="2000" dirty="0" err="1"/>
              <a:t>rango</a:t>
            </a:r>
            <a:r>
              <a:rPr sz="2000" dirty="0"/>
              <a:t> </a:t>
            </a:r>
            <a:r>
              <a:rPr sz="2000" dirty="0" err="1"/>
              <a:t>intercuartílico</a:t>
            </a:r>
            <a:r>
              <a:rPr sz="2000" dirty="0"/>
              <a:t>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Gráfico de dispersión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10972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46E78"/>
                </a:solidFill>
                <a:latin typeface="Aptos"/>
              </a:defRPr>
            </a:pPr>
            <a:r>
              <a:rPr sz="1600" dirty="0"/>
              <a:t>Dos variables </a:t>
            </a:r>
            <a:r>
              <a:rPr sz="1600" dirty="0" err="1"/>
              <a:t>numéricas</a:t>
            </a:r>
            <a:r>
              <a:rPr sz="1600" dirty="0"/>
              <a:t>: </a:t>
            </a:r>
            <a:r>
              <a:rPr sz="1600" dirty="0" err="1"/>
              <a:t>edad</a:t>
            </a:r>
            <a:r>
              <a:rPr sz="1600" dirty="0"/>
              <a:t> </a:t>
            </a:r>
            <a:r>
              <a:rPr sz="1600" dirty="0" err="1"/>
              <a:t>representativa</a:t>
            </a:r>
            <a:r>
              <a:rPr sz="1600" dirty="0"/>
              <a:t> y </a:t>
            </a:r>
            <a:r>
              <a:rPr sz="1600" dirty="0" err="1"/>
              <a:t>años</a:t>
            </a:r>
            <a:r>
              <a:rPr sz="1600" dirty="0"/>
              <a:t> de </a:t>
            </a:r>
            <a:r>
              <a:rPr sz="1600" dirty="0" err="1"/>
              <a:t>escolaridad</a:t>
            </a:r>
            <a:r>
              <a:rPr sz="1600" dirty="0"/>
              <a:t>.</a:t>
            </a:r>
          </a:p>
        </p:txBody>
      </p:sp>
      <p:pic>
        <p:nvPicPr>
          <p:cNvPr id="7" name="Picture 6" descr="dispers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9" y="1344394"/>
            <a:ext cx="9812655" cy="55196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15992" y="260824"/>
            <a:ext cx="74283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46E78"/>
                </a:solidFill>
                <a:latin typeface="Aptos"/>
              </a:defRPr>
            </a:pPr>
            <a:r>
              <a:rPr sz="1600" dirty="0" err="1"/>
              <a:t>Cada</a:t>
            </a:r>
            <a:r>
              <a:rPr sz="1600" dirty="0"/>
              <a:t> punto </a:t>
            </a:r>
            <a:r>
              <a:rPr sz="1600" dirty="0" err="1"/>
              <a:t>representa</a:t>
            </a:r>
            <a:r>
              <a:rPr sz="1600" dirty="0"/>
              <a:t> un </a:t>
            </a:r>
            <a:r>
              <a:rPr sz="1600" dirty="0" err="1"/>
              <a:t>país</a:t>
            </a:r>
            <a:r>
              <a:rPr sz="1600" dirty="0"/>
              <a:t> </a:t>
            </a:r>
            <a:r>
              <a:rPr sz="1600" dirty="0" err="1"/>
              <a:t>en</a:t>
            </a:r>
            <a:r>
              <a:rPr sz="1600" dirty="0"/>
              <a:t> un </a:t>
            </a:r>
            <a:r>
              <a:rPr sz="1600" dirty="0" err="1"/>
              <a:t>grupo</a:t>
            </a:r>
            <a:r>
              <a:rPr sz="1600" dirty="0"/>
              <a:t> de </a:t>
            </a:r>
            <a:r>
              <a:rPr sz="1600" dirty="0" err="1"/>
              <a:t>edad</a:t>
            </a:r>
            <a:r>
              <a:rPr sz="1600" dirty="0"/>
              <a:t>. Las </a:t>
            </a:r>
            <a:r>
              <a:rPr sz="1600" dirty="0" err="1"/>
              <a:t>edades</a:t>
            </a:r>
            <a:r>
              <a:rPr sz="1600" dirty="0"/>
              <a:t> 22, 47 y 70 son </a:t>
            </a:r>
            <a:r>
              <a:rPr sz="1600" dirty="0" err="1"/>
              <a:t>valores</a:t>
            </a:r>
            <a:r>
              <a:rPr sz="1600" dirty="0"/>
              <a:t> </a:t>
            </a:r>
            <a:r>
              <a:rPr sz="1600" dirty="0" err="1"/>
              <a:t>representativos</a:t>
            </a:r>
            <a:r>
              <a:rPr sz="1600" dirty="0"/>
              <a:t> </a:t>
            </a:r>
            <a:r>
              <a:rPr sz="1600" dirty="0" err="1"/>
              <a:t>aproximados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rPr dirty="0"/>
              <a:t>¿</a:t>
            </a:r>
            <a:r>
              <a:rPr dirty="0" err="1"/>
              <a:t>Cómo</a:t>
            </a:r>
            <a:r>
              <a:rPr dirty="0"/>
              <a:t> leer un </a:t>
            </a:r>
            <a:r>
              <a:rPr dirty="0" err="1"/>
              <a:t>gráfico</a:t>
            </a:r>
            <a:r>
              <a:rPr dirty="0"/>
              <a:t> de </a:t>
            </a:r>
            <a:r>
              <a:rPr dirty="0" err="1"/>
              <a:t>dispersión</a:t>
            </a:r>
            <a:r>
              <a:rPr dirty="0"/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50876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t>•  Tendencia ascendente: asociación positiva.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t>•  Tendencia descendente: asociación negativa.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t>•  Puntos muy dispersos: asociación lineal débil o poco clara.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t>•  Puntos próximos a una línea: asociación lineal más fuerte.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t>•  Un punto alejado puede ser atípico; primero se verifica, no se elimina automáticamente.</a:t>
            </a:r>
          </a:p>
          <a:p>
            <a:pPr>
              <a:spcAft>
                <a:spcPts val="1200"/>
              </a:spcAft>
              <a:defRPr sz="1900">
                <a:solidFill>
                  <a:srgbClr val="283038"/>
                </a:solidFill>
                <a:latin typeface="Aptos"/>
              </a:defRPr>
            </a:pPr>
            <a:r>
              <a:t>•  Correlación no significa causalidad: se necesitan más datos y contexto.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t>Comparación de los grupos por país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10972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46E78"/>
                </a:solidFill>
                <a:latin typeface="Aptos"/>
              </a:defRPr>
            </a:pPr>
            <a:r>
              <a:rPr sz="2000" dirty="0">
                <a:solidFill>
                  <a:srgbClr val="FF0000"/>
                </a:solidFill>
              </a:rPr>
              <a:t>Las </a:t>
            </a:r>
            <a:r>
              <a:rPr sz="2000" dirty="0" err="1">
                <a:solidFill>
                  <a:srgbClr val="FF0000"/>
                </a:solidFill>
              </a:rPr>
              <a:t>líneas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unen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grupos</a:t>
            </a:r>
            <a:r>
              <a:rPr sz="2000" dirty="0">
                <a:solidFill>
                  <a:srgbClr val="FF0000"/>
                </a:solidFill>
              </a:rPr>
              <a:t> de </a:t>
            </a:r>
            <a:r>
              <a:rPr sz="2000" dirty="0" err="1">
                <a:solidFill>
                  <a:srgbClr val="FF0000"/>
                </a:solidFill>
              </a:rPr>
              <a:t>edad</a:t>
            </a:r>
            <a:r>
              <a:rPr sz="2000" dirty="0">
                <a:solidFill>
                  <a:srgbClr val="FF0000"/>
                </a:solidFill>
              </a:rPr>
              <a:t>; no </a:t>
            </a:r>
            <a:r>
              <a:rPr sz="2000" dirty="0" err="1">
                <a:solidFill>
                  <a:srgbClr val="FF0000"/>
                </a:solidFill>
              </a:rPr>
              <a:t>representan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seguimiento</a:t>
            </a:r>
            <a:r>
              <a:rPr sz="2000" dirty="0">
                <a:solidFill>
                  <a:srgbClr val="FF0000"/>
                </a:solidFill>
              </a:rPr>
              <a:t> longitudinal de las </a:t>
            </a:r>
            <a:r>
              <a:rPr sz="2000" dirty="0" err="1">
                <a:solidFill>
                  <a:srgbClr val="FF0000"/>
                </a:solidFill>
              </a:rPr>
              <a:t>mismas</a:t>
            </a:r>
            <a:r>
              <a:rPr sz="2000" dirty="0">
                <a:solidFill>
                  <a:srgbClr val="FF0000"/>
                </a:solidFill>
              </a:rPr>
              <a:t> personas.</a:t>
            </a:r>
          </a:p>
        </p:txBody>
      </p:sp>
      <p:pic>
        <p:nvPicPr>
          <p:cNvPr id="7" name="Picture 6" descr="line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1417320"/>
            <a:ext cx="9486900" cy="533638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rPr lang="es-ES" dirty="0"/>
              <a:t>CONCLUSIONES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777240" y="150876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muestran</a:t>
            </a:r>
            <a:r>
              <a:rPr dirty="0"/>
              <a:t> </a:t>
            </a:r>
            <a:r>
              <a:rPr dirty="0" err="1"/>
              <a:t>realmente</a:t>
            </a:r>
            <a:r>
              <a:rPr dirty="0"/>
              <a:t> los </a:t>
            </a:r>
            <a:r>
              <a:rPr dirty="0" err="1"/>
              <a:t>datos</a:t>
            </a:r>
            <a:r>
              <a:rPr dirty="0"/>
              <a:t>?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¿</a:t>
            </a:r>
            <a:r>
              <a:rPr dirty="0" err="1"/>
              <a:t>Qué</a:t>
            </a:r>
            <a:r>
              <a:rPr dirty="0"/>
              <a:t> no </a:t>
            </a:r>
            <a:r>
              <a:rPr dirty="0" err="1"/>
              <a:t>podemos</a:t>
            </a:r>
            <a:r>
              <a:rPr dirty="0"/>
              <a:t> </a:t>
            </a:r>
            <a:r>
              <a:rPr dirty="0" err="1"/>
              <a:t>afirmar</a:t>
            </a:r>
            <a:r>
              <a:rPr dirty="0"/>
              <a:t> con </a:t>
            </a:r>
            <a:r>
              <a:rPr dirty="0" err="1"/>
              <a:t>estos</a:t>
            </a:r>
            <a:r>
              <a:rPr dirty="0"/>
              <a:t> </a:t>
            </a:r>
            <a:r>
              <a:rPr dirty="0" err="1"/>
              <a:t>datos</a:t>
            </a:r>
            <a:r>
              <a:rPr dirty="0"/>
              <a:t>?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información</a:t>
            </a:r>
            <a:r>
              <a:rPr dirty="0"/>
              <a:t> </a:t>
            </a:r>
            <a:r>
              <a:rPr dirty="0" err="1"/>
              <a:t>adicional</a:t>
            </a:r>
            <a:r>
              <a:rPr dirty="0"/>
              <a:t> </a:t>
            </a:r>
            <a:r>
              <a:rPr dirty="0" err="1"/>
              <a:t>necesitaríamos</a:t>
            </a:r>
            <a:r>
              <a:rPr dirty="0"/>
              <a:t> para </a:t>
            </a:r>
            <a:r>
              <a:rPr dirty="0" err="1"/>
              <a:t>explicar</a:t>
            </a:r>
            <a:r>
              <a:rPr dirty="0"/>
              <a:t> las </a:t>
            </a:r>
            <a:r>
              <a:rPr dirty="0" err="1"/>
              <a:t>diferencias</a:t>
            </a:r>
            <a:r>
              <a:rPr dirty="0"/>
              <a:t> </a:t>
            </a:r>
            <a:r>
              <a:rPr dirty="0" err="1"/>
              <a:t>educativas</a:t>
            </a:r>
            <a:r>
              <a:rPr dirty="0"/>
              <a:t>?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¿</a:t>
            </a: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evitar</a:t>
            </a:r>
            <a:r>
              <a:rPr dirty="0"/>
              <a:t> </a:t>
            </a:r>
            <a:r>
              <a:rPr dirty="0" err="1"/>
              <a:t>estereotipos</a:t>
            </a:r>
            <a:r>
              <a:rPr dirty="0"/>
              <a:t> al </a:t>
            </a:r>
            <a:r>
              <a:rPr dirty="0" err="1"/>
              <a:t>interpretar</a:t>
            </a:r>
            <a:r>
              <a:rPr dirty="0"/>
              <a:t> </a:t>
            </a:r>
            <a:r>
              <a:rPr dirty="0" err="1"/>
              <a:t>datos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mujeres</a:t>
            </a:r>
            <a:r>
              <a:rPr dirty="0"/>
              <a:t>, </a:t>
            </a:r>
            <a:r>
              <a:rPr dirty="0" err="1"/>
              <a:t>edad</a:t>
            </a:r>
            <a:r>
              <a:rPr dirty="0"/>
              <a:t> y </a:t>
            </a:r>
            <a:r>
              <a:rPr dirty="0" err="1"/>
              <a:t>país</a:t>
            </a:r>
            <a:r>
              <a:rPr dirty="0"/>
              <a:t>?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Conclusión</a:t>
            </a:r>
            <a:r>
              <a:rPr dirty="0"/>
              <a:t> </a:t>
            </a:r>
            <a:r>
              <a:rPr dirty="0" err="1"/>
              <a:t>modelo</a:t>
            </a:r>
            <a:r>
              <a:rPr dirty="0"/>
              <a:t>: “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este</a:t>
            </a:r>
            <a:r>
              <a:rPr dirty="0"/>
              <a:t> conjunto </a:t>
            </a:r>
            <a:r>
              <a:rPr dirty="0" err="1"/>
              <a:t>simulado</a:t>
            </a:r>
            <a:r>
              <a:rPr dirty="0"/>
              <a:t> se </a:t>
            </a:r>
            <a:r>
              <a:rPr dirty="0" err="1"/>
              <a:t>observa</a:t>
            </a:r>
            <a:r>
              <a:rPr dirty="0"/>
              <a:t>…, </a:t>
            </a:r>
            <a:r>
              <a:rPr dirty="0" err="1"/>
              <a:t>pero</a:t>
            </a:r>
            <a:r>
              <a:rPr dirty="0"/>
              <a:t> no se </a:t>
            </a:r>
            <a:r>
              <a:rPr dirty="0" err="1"/>
              <a:t>puede</a:t>
            </a:r>
            <a:r>
              <a:rPr dirty="0"/>
              <a:t> </a:t>
            </a:r>
            <a:r>
              <a:rPr dirty="0" err="1"/>
              <a:t>concluir</a:t>
            </a:r>
            <a:r>
              <a:rPr dirty="0"/>
              <a:t> que…, </a:t>
            </a:r>
            <a:r>
              <a:rPr dirty="0" err="1"/>
              <a:t>porque</a:t>
            </a:r>
            <a:r>
              <a:rPr dirty="0"/>
              <a:t>…”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C304A"/>
                </a:solidFill>
                <a:latin typeface="Aptos"/>
              </a:defRPr>
            </a:pPr>
            <a:r>
              <a:rPr lang="es-ES" dirty="0"/>
              <a:t>QUE DEBEN TENER AL FINAL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777240" y="1508760"/>
            <a:ext cx="1060704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Media: x̄ = </a:t>
            </a:r>
            <a:r>
              <a:rPr dirty="0" err="1"/>
              <a:t>Σx</a:t>
            </a:r>
            <a:r>
              <a:rPr dirty="0"/>
              <a:t> / n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Mediana</a:t>
            </a:r>
            <a:r>
              <a:rPr dirty="0"/>
              <a:t>: valor central de los </a:t>
            </a:r>
            <a:r>
              <a:rPr dirty="0" err="1"/>
              <a:t>datos</a:t>
            </a:r>
            <a:r>
              <a:rPr dirty="0"/>
              <a:t> </a:t>
            </a:r>
            <a:r>
              <a:rPr dirty="0" err="1"/>
              <a:t>ordenados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Rango: </a:t>
            </a:r>
            <a:r>
              <a:rPr dirty="0" err="1"/>
              <a:t>máximo</a:t>
            </a:r>
            <a:r>
              <a:rPr dirty="0"/>
              <a:t> − </a:t>
            </a:r>
            <a:r>
              <a:rPr dirty="0" err="1"/>
              <a:t>mínimo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Varianza</a:t>
            </a:r>
            <a:r>
              <a:rPr dirty="0"/>
              <a:t> </a:t>
            </a:r>
            <a:r>
              <a:rPr dirty="0" err="1"/>
              <a:t>poblacional</a:t>
            </a:r>
            <a:r>
              <a:rPr dirty="0"/>
              <a:t>: σ² = Σ(x − μ)² / N.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Desviación</a:t>
            </a:r>
            <a:r>
              <a:rPr dirty="0"/>
              <a:t> </a:t>
            </a:r>
            <a:r>
              <a:rPr dirty="0" err="1"/>
              <a:t>estándar</a:t>
            </a:r>
            <a:r>
              <a:rPr dirty="0"/>
              <a:t>: σ = √σ².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Rango </a:t>
            </a:r>
            <a:r>
              <a:rPr dirty="0" err="1"/>
              <a:t>intercuartílico</a:t>
            </a:r>
            <a:r>
              <a:rPr dirty="0"/>
              <a:t>: RIQ = Q3 − Q1.</a:t>
            </a:r>
          </a:p>
          <a:p>
            <a:pPr>
              <a:spcAft>
                <a:spcPts val="1200"/>
              </a:spcAft>
              <a:defRPr sz="1800">
                <a:solidFill>
                  <a:srgbClr val="283038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Frecuencia</a:t>
            </a:r>
            <a:r>
              <a:rPr dirty="0"/>
              <a:t> </a:t>
            </a:r>
            <a:r>
              <a:rPr dirty="0" err="1"/>
              <a:t>relativa</a:t>
            </a:r>
            <a:r>
              <a:rPr dirty="0"/>
              <a:t>: fi / N; </a:t>
            </a:r>
            <a:r>
              <a:rPr dirty="0" err="1"/>
              <a:t>porcentaje</a:t>
            </a:r>
            <a:r>
              <a:rPr dirty="0"/>
              <a:t> = (fi / N) × 100.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ería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13</TotalTime>
  <Words>1071</Words>
  <Application>Microsoft Office PowerPoint</Application>
  <PresentationFormat>Panorámica</PresentationFormat>
  <Paragraphs>193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Aptos</vt:lpstr>
      <vt:lpstr>Arial</vt:lpstr>
      <vt:lpstr>Palatino Linotype</vt:lpstr>
      <vt:lpstr>Galería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>generated using python-pptx</dc:description>
  <cp:lastModifiedBy>Lina María Cardona Angulo</cp:lastModifiedBy>
  <cp:revision>4</cp:revision>
  <dcterms:created xsi:type="dcterms:W3CDTF">2013-01-27T09:14:16Z</dcterms:created>
  <dcterms:modified xsi:type="dcterms:W3CDTF">2026-10-16T13:49:01Z</dcterms:modified>
  <cp:category/>
</cp:coreProperties>
</file>