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75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232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019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955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996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2301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164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63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8079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868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089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611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390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40080" y="731520"/>
            <a:ext cx="1051560" cy="91440"/>
          </a:xfrm>
          <a:prstGeom prst="rect">
            <a:avLst/>
          </a:prstGeom>
          <a:solidFill>
            <a:srgbClr val="EFA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170432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4800" b="1">
                <a:solidFill>
                  <a:srgbClr val="FFFFFF"/>
                </a:solidFill>
                <a:latin typeface="Aptos"/>
              </a:defRPr>
            </a:pPr>
            <a:r>
              <a:t>MISIÓN: DIVERSIA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2212848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000" b="1">
                <a:solidFill>
                  <a:srgbClr val="89E7DD"/>
                </a:solidFill>
                <a:latin typeface="Aptos"/>
              </a:defRPr>
            </a:pPr>
            <a:r>
              <a:t>Un mundo, mil creencias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291840"/>
            <a:ext cx="996696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0">
                <a:solidFill>
                  <a:srgbClr val="FFFFFF"/>
                </a:solidFill>
                <a:latin typeface="Aptos"/>
              </a:defRPr>
            </a:pPr>
            <a:r>
              <a:t>¿Podrías construir una ciudad donde convivan personas con creencias diferentes a las tuyas?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15568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300" b="1">
                <a:solidFill>
                  <a:srgbClr val="192342"/>
                </a:solidFill>
                <a:latin typeface="Aptos"/>
              </a:defRPr>
            </a:pPr>
            <a:r>
              <a:t>Tu misión comienza ahora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005840" cy="64008"/>
          </a:xfrm>
          <a:prstGeom prst="rect">
            <a:avLst/>
          </a:prstGeom>
          <a:solidFill>
            <a:srgbClr val="EFA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38560" y="6455664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100"/>
              </a:spcAft>
              <a:defRPr sz="1000" b="0">
                <a:solidFill>
                  <a:srgbClr val="4C5264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9202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800" b="1">
                <a:solidFill>
                  <a:srgbClr val="5B419B"/>
                </a:solidFill>
                <a:latin typeface="Aptos"/>
              </a:defRPr>
            </a:pPr>
            <a:r>
              <a:t>Acabas de llegar a una ciudad nueva: DIVERSIA.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761488"/>
            <a:ext cx="5166360" cy="26060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2761488"/>
            <a:ext cx="82296" cy="2606040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2944368"/>
            <a:ext cx="472744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9390"/>
                </a:solidFill>
                <a:latin typeface="Aptos"/>
              </a:defRPr>
            </a:pPr>
            <a:r>
              <a:t>EL OBJETIVO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657600"/>
            <a:ext cx="4690872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Diseñar una ciudad donde todas las personas puedan expresar sus creencias y convivir con respeto.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80760" y="2761488"/>
            <a:ext cx="5166360" cy="26060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080760" y="2761488"/>
            <a:ext cx="82296" cy="2606040"/>
          </a:xfrm>
          <a:prstGeom prst="rect">
            <a:avLst/>
          </a:prstGeom>
          <a:solidFill>
            <a:srgbClr val="5B4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09360" y="2944368"/>
            <a:ext cx="472744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5B419B"/>
                </a:solidFill>
                <a:latin typeface="Aptos"/>
              </a:defRPr>
            </a:pPr>
            <a:r>
              <a:t>LA REGLA DE ORO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3657600"/>
            <a:ext cx="4690872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Ninguna comunidad puede imponer sus creencias a las demás.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15568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300" b="1">
                <a:solidFill>
                  <a:srgbClr val="192342"/>
                </a:solidFill>
                <a:latin typeface="Aptos"/>
              </a:defRPr>
            </a:pPr>
            <a:r>
              <a:t>¿Quiénes vivirán en Diversia?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005840" cy="64008"/>
          </a:xfrm>
          <a:prstGeom prst="rect">
            <a:avLst/>
          </a:prstGeom>
          <a:solidFill>
            <a:srgbClr val="EFA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38560" y="6455664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100"/>
              </a:spcAft>
              <a:defRPr sz="1000" b="0">
                <a:solidFill>
                  <a:srgbClr val="4C5264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865376"/>
            <a:ext cx="3611880" cy="193852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1865376"/>
            <a:ext cx="82296" cy="1938528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2048256"/>
            <a:ext cx="317296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9390"/>
                </a:solidFill>
                <a:latin typeface="Aptos"/>
              </a:defRPr>
            </a:pPr>
            <a:r>
              <a:t>01 · Antiguo Egipto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"/>
            <a:ext cx="3136392" cy="9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Vida, muerte y expresiones de lo sagrado.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1865376"/>
            <a:ext cx="3611880" cy="193852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544568" y="1865376"/>
            <a:ext cx="82296" cy="1938528"/>
          </a:xfrm>
          <a:prstGeom prst="rect">
            <a:avLst/>
          </a:prstGeom>
          <a:solidFill>
            <a:srgbClr val="5B4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773168" y="2048256"/>
            <a:ext cx="317296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5B419B"/>
                </a:solidFill>
                <a:latin typeface="Aptos"/>
              </a:defRPr>
            </a:pPr>
            <a:r>
              <a:t>02 · Pueblos ancestrales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73168" y="2761488"/>
            <a:ext cx="3136392" cy="9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Incas, quimbayas y pijaos.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403336" y="1865376"/>
            <a:ext cx="3611880" cy="193852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403336" y="1865376"/>
            <a:ext cx="82296" cy="1938528"/>
          </a:xfrm>
          <a:prstGeom prst="rect">
            <a:avLst/>
          </a:prstGeom>
          <a:solidFill>
            <a:srgbClr val="B069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31936" y="2048256"/>
            <a:ext cx="317296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B0692C"/>
                </a:solidFill>
                <a:latin typeface="Aptos"/>
              </a:defRPr>
            </a:pPr>
            <a:r>
              <a:t>03 · Tradiciones orientales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31936" y="2761488"/>
            <a:ext cx="3136392" cy="9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Hinduismo y budismo.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014216"/>
            <a:ext cx="3611880" cy="193852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85800" y="4014216"/>
            <a:ext cx="82296" cy="1938528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4400" y="4197096"/>
            <a:ext cx="317296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9390"/>
                </a:solidFill>
                <a:latin typeface="Aptos"/>
              </a:defRPr>
            </a:pPr>
            <a:r>
              <a:t>04 · Tradiciones abrahámicas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4910328"/>
            <a:ext cx="3136392" cy="9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Judaísmo, cristianismo e islam.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44568" y="4014216"/>
            <a:ext cx="3611880" cy="193852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544568" y="4014216"/>
            <a:ext cx="82296" cy="1938528"/>
          </a:xfrm>
          <a:prstGeom prst="rect">
            <a:avLst/>
          </a:prstGeom>
          <a:solidFill>
            <a:srgbClr val="5B4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773168" y="4197096"/>
            <a:ext cx="317296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5B419B"/>
                </a:solidFill>
                <a:latin typeface="Aptos"/>
              </a:defRPr>
            </a:pPr>
            <a:r>
              <a:t>05 · Otras perspectivas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73168" y="4910328"/>
            <a:ext cx="3136392" cy="9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Personas sin afiliación religiosa, agnósticas y ateas.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15568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300" b="1">
                <a:solidFill>
                  <a:srgbClr val="192342"/>
                </a:solidFill>
                <a:latin typeface="Aptos"/>
              </a:defRPr>
            </a:pPr>
            <a:r>
              <a:t>Conoce a tu comunidad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005840" cy="64008"/>
          </a:xfrm>
          <a:prstGeom prst="rect">
            <a:avLst/>
          </a:prstGeom>
          <a:solidFill>
            <a:srgbClr val="EFA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38560" y="6455664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100"/>
              </a:spcAft>
              <a:defRPr sz="1000" b="0">
                <a:solidFill>
                  <a:srgbClr val="4C5264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4944" y="1920240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400" b="1">
                <a:solidFill>
                  <a:srgbClr val="5B419B"/>
                </a:solidFill>
                <a:latin typeface="Aptos"/>
              </a:defRPr>
            </a:pPr>
            <a:r>
              <a:t>Utilicen sus apuntes del año para responder: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4944" y="2606040"/>
            <a:ext cx="10835640" cy="9875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94944" y="2606040"/>
            <a:ext cx="82296" cy="987552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23544" y="2788920"/>
            <a:ext cx="1039672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9390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544" y="3502152"/>
            <a:ext cx="10360152" cy="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¿Cuáles son dos características de sus creencias o perspectivas?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94944" y="3739896"/>
            <a:ext cx="10835640" cy="9875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94944" y="3739896"/>
            <a:ext cx="82296" cy="987552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23544" y="3922776"/>
            <a:ext cx="1039672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9390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544" y="4636008"/>
            <a:ext cx="10360152" cy="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¿Qué símbolo, tradición o expresión cultural las representa?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4944" y="4873752"/>
            <a:ext cx="10835640" cy="98755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94944" y="4873752"/>
            <a:ext cx="82296" cy="987552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23544" y="5056632"/>
            <a:ext cx="1039672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9390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544" y="5769864"/>
            <a:ext cx="10360152" cy="27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¿Qué necesita esta comunidad para vivir libremente en Diversia?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15568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300" b="1">
                <a:solidFill>
                  <a:srgbClr val="192342"/>
                </a:solidFill>
                <a:latin typeface="Aptos"/>
              </a:defRPr>
            </a:pPr>
            <a:r>
              <a:t>¡Construyan su ciudad!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005840" cy="64008"/>
          </a:xfrm>
          <a:prstGeom prst="rect">
            <a:avLst/>
          </a:prstGeom>
          <a:solidFill>
            <a:srgbClr val="EFA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38560" y="6455664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100"/>
              </a:spcAft>
              <a:defRPr sz="1000" b="0">
                <a:solidFill>
                  <a:srgbClr val="4C5264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865376"/>
            <a:ext cx="100584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500" b="1">
                <a:solidFill>
                  <a:srgbClr val="5B419B"/>
                </a:solidFill>
                <a:latin typeface="Aptos"/>
              </a:defRPr>
            </a:pPr>
            <a:r>
              <a:rPr dirty="0" err="1"/>
              <a:t>En</a:t>
            </a:r>
            <a:r>
              <a:rPr dirty="0"/>
              <a:t> una </a:t>
            </a:r>
            <a:r>
              <a:rPr lang="es-ES" dirty="0"/>
              <a:t>hoja</a:t>
            </a:r>
            <a:r>
              <a:rPr dirty="0"/>
              <a:t>, </a:t>
            </a:r>
            <a:r>
              <a:rPr dirty="0" err="1"/>
              <a:t>diseñen</a:t>
            </a:r>
            <a:r>
              <a:rPr dirty="0"/>
              <a:t> </a:t>
            </a:r>
            <a:r>
              <a:rPr dirty="0" err="1"/>
              <a:t>el</a:t>
            </a:r>
            <a:r>
              <a:rPr dirty="0"/>
              <a:t> </a:t>
            </a:r>
            <a:r>
              <a:rPr dirty="0" err="1"/>
              <a:t>espacio</a:t>
            </a:r>
            <a:r>
              <a:rPr dirty="0"/>
              <a:t> de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comunidad</a:t>
            </a:r>
            <a:r>
              <a:rPr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761488"/>
            <a:ext cx="5358384" cy="1325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85800" y="2761488"/>
            <a:ext cx="82296" cy="1325880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4400" y="2944368"/>
            <a:ext cx="4919472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9390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657600"/>
            <a:ext cx="4882896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Un lugar para expresar sus tradiciones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2761488"/>
            <a:ext cx="5358384" cy="1325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309360" y="2761488"/>
            <a:ext cx="82296" cy="1325880"/>
          </a:xfrm>
          <a:prstGeom prst="rect">
            <a:avLst/>
          </a:prstGeom>
          <a:solidFill>
            <a:srgbClr val="5B4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37960" y="2944368"/>
            <a:ext cx="4919472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5B419B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3657600"/>
            <a:ext cx="4882896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Una manifestación artística o cultural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251960"/>
            <a:ext cx="5358384" cy="1325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85800" y="4251960"/>
            <a:ext cx="82296" cy="1325880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14400" y="4434840"/>
            <a:ext cx="4919472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9390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148072"/>
            <a:ext cx="4882896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Una norma de libertad de creencias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4251960"/>
            <a:ext cx="5358384" cy="1325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309360" y="4251960"/>
            <a:ext cx="82296" cy="1325880"/>
          </a:xfrm>
          <a:prstGeom prst="rect">
            <a:avLst/>
          </a:prstGeom>
          <a:solidFill>
            <a:srgbClr val="5B4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537960" y="4434840"/>
            <a:ext cx="4919472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5B419B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7960" y="5148072"/>
            <a:ext cx="4882896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Una actividad compartida con otras comunidades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15568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300" b="1">
                <a:solidFill>
                  <a:srgbClr val="192342"/>
                </a:solidFill>
                <a:latin typeface="Aptos"/>
              </a:defRPr>
            </a:pPr>
            <a:r>
              <a:t>¡Atención! Hay una condición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005840" cy="64008"/>
          </a:xfrm>
          <a:prstGeom prst="rect">
            <a:avLst/>
          </a:prstGeom>
          <a:solidFill>
            <a:srgbClr val="EFA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38560" y="6455664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100"/>
              </a:spcAft>
              <a:defRPr sz="1000" b="0">
                <a:solidFill>
                  <a:srgbClr val="4C5264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011680"/>
            <a:ext cx="10835640" cy="3246120"/>
          </a:xfrm>
          <a:prstGeom prst="roundRect">
            <a:avLst/>
          </a:prstGeom>
          <a:solidFill>
            <a:srgbClr val="5B4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43000" y="2468880"/>
            <a:ext cx="978408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1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t>TU CIUDAD NO PUEDE SER EXCLUSIVA PARA TU COMUNIDAD.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4279392"/>
            <a:ext cx="941832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100"/>
              </a:spcAft>
              <a:defRPr sz="2300" b="0">
                <a:solidFill>
                  <a:srgbClr val="FFFFFF"/>
                </a:solidFill>
                <a:latin typeface="Aptos"/>
              </a:defRPr>
            </a:pPr>
            <a:r>
              <a:t>Debe respetar los derechos y las necesidades de las demás personas.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15568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300" b="1">
                <a:solidFill>
                  <a:srgbClr val="192342"/>
                </a:solidFill>
                <a:latin typeface="Aptos"/>
              </a:defRPr>
            </a:pPr>
            <a:r>
              <a:t>¡Caos en Diversia!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005840" cy="64008"/>
          </a:xfrm>
          <a:prstGeom prst="rect">
            <a:avLst/>
          </a:prstGeom>
          <a:solidFill>
            <a:srgbClr val="EFA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38560" y="6455664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100"/>
              </a:spcAft>
              <a:defRPr sz="1000" b="0">
                <a:solidFill>
                  <a:srgbClr val="4C5264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901952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300" b="1">
                <a:solidFill>
                  <a:srgbClr val="5B419B"/>
                </a:solidFill>
                <a:latin typeface="Aptos"/>
              </a:defRPr>
            </a:pPr>
            <a:r>
              <a:t>Elijan un desafío. Tienen 5 minutos para proponer una solución.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7512" y="2743200"/>
            <a:ext cx="3566160" cy="2834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67512" y="2743200"/>
            <a:ext cx="82296" cy="2834640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96112" y="2926080"/>
            <a:ext cx="312724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9390"/>
                </a:solidFill>
                <a:latin typeface="Aptos"/>
              </a:defRPr>
            </a:pPr>
            <a:r>
              <a:t>01 · La celebración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" y="3639312"/>
            <a:ext cx="3090672" cy="187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Una comunidad quiere celebrar en un espacio público; otras personas se oponen.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34256" y="2743200"/>
            <a:ext cx="3566160" cy="2834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34256" y="2743200"/>
            <a:ext cx="82296" cy="2834640"/>
          </a:xfrm>
          <a:prstGeom prst="rect">
            <a:avLst/>
          </a:prstGeom>
          <a:solidFill>
            <a:srgbClr val="5B4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62856" y="2926080"/>
            <a:ext cx="312724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5B419B"/>
                </a:solidFill>
                <a:latin typeface="Aptos"/>
              </a:defRPr>
            </a:pPr>
            <a:r>
              <a:t>02 · El lugar sagrado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2856" y="3639312"/>
            <a:ext cx="3090672" cy="187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Una empresa quiere construir sobre un territorio sagrado indígena.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01000" y="2743200"/>
            <a:ext cx="3566160" cy="28346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001000" y="2743200"/>
            <a:ext cx="82296" cy="2834640"/>
          </a:xfrm>
          <a:prstGeom prst="rect">
            <a:avLst/>
          </a:prstGeom>
          <a:solidFill>
            <a:srgbClr val="B26D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29600" y="2926080"/>
            <a:ext cx="312724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B26D2F"/>
                </a:solidFill>
                <a:latin typeface="Aptos"/>
              </a:defRPr>
            </a:pPr>
            <a:r>
              <a:t>03 · El colegio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0" y="3639312"/>
            <a:ext cx="3090672" cy="187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Algunos quieren actividades religiosas; otros prefieren no participar.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15568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300" b="1">
                <a:solidFill>
                  <a:srgbClr val="192342"/>
                </a:solidFill>
                <a:latin typeface="Aptos"/>
              </a:defRPr>
            </a:pPr>
            <a:r>
              <a:t>Resuelve el conflicto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005840" cy="64008"/>
          </a:xfrm>
          <a:prstGeom prst="rect">
            <a:avLst/>
          </a:prstGeom>
          <a:solidFill>
            <a:srgbClr val="EFA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38560" y="6455664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100"/>
              </a:spcAft>
              <a:defRPr sz="1000" b="0">
                <a:solidFill>
                  <a:srgbClr val="4C5264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965960"/>
            <a:ext cx="10515600" cy="106070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2960" y="1965960"/>
            <a:ext cx="82296" cy="1060704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51560" y="2148840"/>
            <a:ext cx="1007668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9390"/>
                </a:solidFill>
                <a:latin typeface="Aptos"/>
              </a:defRPr>
            </a:pPr>
            <a:r>
              <a:t>PREGUNTA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2862072"/>
            <a:ext cx="10040112" cy="100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¿Qué derechos y creencias están involucrados?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191256"/>
            <a:ext cx="10515600" cy="106070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2960" y="3191256"/>
            <a:ext cx="82296" cy="1060704"/>
          </a:xfrm>
          <a:prstGeom prst="rect">
            <a:avLst/>
          </a:prstGeom>
          <a:solidFill>
            <a:srgbClr val="5B41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51560" y="3374136"/>
            <a:ext cx="1007668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5B419B"/>
                </a:solidFill>
                <a:latin typeface="Aptos"/>
              </a:defRPr>
            </a:pPr>
            <a:r>
              <a:t>PREGUNTA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" y="4087368"/>
            <a:ext cx="10040112" cy="100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¿Qué solución protege a todas las personas?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416552"/>
            <a:ext cx="10515600" cy="106070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22960" y="4416552"/>
            <a:ext cx="82296" cy="1060704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51560" y="4599432"/>
            <a:ext cx="1007668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9390"/>
                </a:solidFill>
                <a:latin typeface="Aptos"/>
              </a:defRPr>
            </a:pPr>
            <a:r>
              <a:t>PREGUNTA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" y="5312664"/>
            <a:ext cx="10040112" cy="100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¿Qué aprendizaje del año justifica su propuesta?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5897880"/>
            <a:ext cx="1005840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1">
                <a:solidFill>
                  <a:srgbClr val="5B419B"/>
                </a:solidFill>
                <a:latin typeface="Aptos"/>
              </a:defRPr>
            </a:pPr>
            <a:r>
              <a:t>Presenten su propuesta en 1 minuto por equipo.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15568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300" b="1">
                <a:solidFill>
                  <a:srgbClr val="192342"/>
                </a:solidFill>
                <a:latin typeface="Aptos"/>
              </a:defRPr>
            </a:pPr>
            <a:r>
              <a:t>El pacto de Diversia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005840" cy="64008"/>
          </a:xfrm>
          <a:prstGeom prst="rect">
            <a:avLst/>
          </a:prstGeom>
          <a:solidFill>
            <a:srgbClr val="EFA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38560" y="6455664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100"/>
              </a:spcAft>
              <a:defRPr sz="1000" b="0">
                <a:solidFill>
                  <a:srgbClr val="4C5264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9202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600" b="1">
                <a:solidFill>
                  <a:srgbClr val="5B419B"/>
                </a:solidFill>
                <a:latin typeface="Aptos"/>
              </a:defRPr>
            </a:pPr>
            <a:r>
              <a:t>Como clase, construyan cinco acuerdos de convivencia.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2706624"/>
            <a:ext cx="10561320" cy="46634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50976" y="2752344"/>
            <a:ext cx="457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1">
                <a:solidFill>
                  <a:srgbClr val="109390"/>
                </a:solidFill>
                <a:latin typeface="Aptos"/>
              </a:defRPr>
            </a:pPr>
            <a:r>
              <a:t>1.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291840"/>
            <a:ext cx="10561320" cy="46634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50976" y="3337560"/>
            <a:ext cx="457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1">
                <a:solidFill>
                  <a:srgbClr val="109390"/>
                </a:solidFill>
                <a:latin typeface="Aptos"/>
              </a:defRPr>
            </a:pPr>
            <a:r>
              <a:t>2.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877056"/>
            <a:ext cx="10561320" cy="46634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50976" y="3922776"/>
            <a:ext cx="457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1">
                <a:solidFill>
                  <a:srgbClr val="109390"/>
                </a:solidFill>
                <a:latin typeface="Aptos"/>
              </a:defRPr>
            </a:pPr>
            <a:r>
              <a:t>3.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4462272"/>
            <a:ext cx="10561320" cy="46634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50976" y="4507992"/>
            <a:ext cx="457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1">
                <a:solidFill>
                  <a:srgbClr val="109390"/>
                </a:solidFill>
                <a:latin typeface="Aptos"/>
              </a:defRPr>
            </a:pPr>
            <a:r>
              <a:t>4.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047488"/>
            <a:ext cx="10561320" cy="466344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50976" y="5093208"/>
            <a:ext cx="457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1">
                <a:solidFill>
                  <a:srgbClr val="109390"/>
                </a:solidFill>
                <a:latin typeface="Aptos"/>
              </a:defRPr>
            </a:pPr>
            <a:r>
              <a:t>5.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15568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300" b="1">
                <a:solidFill>
                  <a:srgbClr val="192342"/>
                </a:solidFill>
                <a:latin typeface="Aptos"/>
              </a:defRPr>
            </a:pPr>
            <a:r>
              <a:t>¿Qué aprendiste?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005840" cy="64008"/>
          </a:xfrm>
          <a:prstGeom prst="rect">
            <a:avLst/>
          </a:prstGeom>
          <a:solidFill>
            <a:srgbClr val="EFA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38560" y="6455664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100"/>
              </a:spcAft>
              <a:defRPr sz="1000" b="0">
                <a:solidFill>
                  <a:srgbClr val="4C5264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993392"/>
            <a:ext cx="10835640" cy="1993392"/>
          </a:xfrm>
          <a:prstGeom prst="roundRect">
            <a:avLst/>
          </a:prstGeom>
          <a:solidFill>
            <a:srgbClr val="1923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42415" y="2313432"/>
            <a:ext cx="10104120" cy="1307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1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¿Por qué conocer creencias diferentes a las tuyas ayuda a construir una sociedad más respetuosa?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4343400"/>
            <a:ext cx="9144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300" b="1">
                <a:solidFill>
                  <a:srgbClr val="5B419B"/>
                </a:solidFill>
                <a:latin typeface="Aptos"/>
              </a:defRPr>
            </a:pPr>
            <a:r>
              <a:t>Incluye: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" y="4800600"/>
            <a:ext cx="104241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0">
                <a:solidFill>
                  <a:srgbClr val="192342"/>
                </a:solidFill>
                <a:latin typeface="Aptos"/>
              </a:defRPr>
            </a:pPr>
            <a:r>
              <a:t>• Un ejemplo de una tradición estudiada durante el año.</a:t>
            </a:r>
          </a:p>
          <a:p>
            <a:pPr>
              <a:spcAft>
                <a:spcPts val="1100"/>
              </a:spcAft>
              <a:defRPr sz="1900" b="0">
                <a:solidFill>
                  <a:srgbClr val="192342"/>
                </a:solidFill>
                <a:latin typeface="Aptos"/>
              </a:defRPr>
            </a:pPr>
            <a:r>
              <a:t>• Un argumento que justifique tu respuesta.</a:t>
            </a:r>
          </a:p>
          <a:p>
            <a:pPr>
              <a:spcAft>
                <a:spcPts val="1100"/>
              </a:spcAft>
              <a:defRPr sz="1900" b="0">
                <a:solidFill>
                  <a:srgbClr val="192342"/>
                </a:solidFill>
                <a:latin typeface="Aptos"/>
              </a:defRPr>
            </a:pPr>
            <a:r>
              <a:t>• Una acción concreta para convivir con respeto.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30352" y="713232"/>
            <a:ext cx="1115568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300" b="1">
                <a:solidFill>
                  <a:srgbClr val="192342"/>
                </a:solidFill>
                <a:latin typeface="Aptos"/>
              </a:defRPr>
            </a:pPr>
            <a:r>
              <a:t>Tu evidencia final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1005840" cy="64008"/>
          </a:xfrm>
          <a:prstGeom prst="rect">
            <a:avLst/>
          </a:prstGeom>
          <a:solidFill>
            <a:srgbClr val="EFAE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38560" y="6455664"/>
            <a:ext cx="320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100"/>
              </a:spcAft>
              <a:defRPr sz="1000" b="0">
                <a:solidFill>
                  <a:srgbClr val="4C5264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1920240"/>
            <a:ext cx="10652760" cy="3584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77240" y="1920240"/>
            <a:ext cx="82296" cy="3584448"/>
          </a:xfrm>
          <a:prstGeom prst="rect">
            <a:avLst/>
          </a:prstGeom>
          <a:solidFill>
            <a:srgbClr val="1093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2103120"/>
            <a:ext cx="10213848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9390"/>
                </a:solidFill>
                <a:latin typeface="Aptos"/>
              </a:defRPr>
            </a:pPr>
            <a:r>
              <a:t>MI PASAPORTE A DIVERSIA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2816352"/>
            <a:ext cx="10177272" cy="2624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1. Características de mi comunidad</a:t>
            </a:r>
          </a:p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2. Diseño de su espacio en la ciudad</a:t>
            </a:r>
          </a:p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3. Solución al desafío elegido</a:t>
            </a:r>
          </a:p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4. Cinco acuerdos del pacto colectivo</a:t>
            </a:r>
          </a:p>
          <a:p>
            <a:pPr>
              <a:spcAft>
                <a:spcPts val="1100"/>
              </a:spcAft>
              <a:defRPr sz="1700" b="0">
                <a:solidFill>
                  <a:srgbClr val="4C5264"/>
                </a:solidFill>
                <a:latin typeface="Aptos"/>
              </a:defRPr>
            </a:pPr>
            <a:r>
              <a:t>5. Mi conclusión personal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779008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100"/>
              </a:spcAft>
              <a:defRPr sz="2100" b="1">
                <a:solidFill>
                  <a:srgbClr val="5B419B"/>
                </a:solidFill>
                <a:latin typeface="Aptos"/>
              </a:defRPr>
            </a:pPr>
            <a:r>
              <a:t>No tienes que compartir las creencias de alguien para respetar sus derechos.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224</TotalTime>
  <Words>493</Words>
  <Application>Microsoft Office PowerPoint</Application>
  <PresentationFormat>Panorámica</PresentationFormat>
  <Paragraphs>88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Aptos</vt:lpstr>
      <vt:lpstr>Arial</vt:lpstr>
      <vt:lpstr>Gill Sans MT</vt:lpstr>
      <vt:lpstr>Galería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keywords/>
  <dc:description>generated using python-pptx</dc:description>
  <cp:lastModifiedBy>Lina María Cardona Angulo</cp:lastModifiedBy>
  <cp:revision>4</cp:revision>
  <dcterms:created xsi:type="dcterms:W3CDTF">2013-01-27T09:14:16Z</dcterms:created>
  <dcterms:modified xsi:type="dcterms:W3CDTF">2026-09-29T19:06:22Z</dcterms:modified>
  <cp:category/>
</cp:coreProperties>
</file>